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36AFCDB-029C-4D61-B487-1234638CC3CE}">
  <a:tblStyle styleId="{036AFCDB-029C-4D61-B487-1234638CC3CE}" styleName="Table_0">
    <a:wholeTbl>
      <a:tcTxStyle b="off" i="off">
        <a:font>
          <a:latin typeface="Arial"/>
          <a:ea typeface="Arial"/>
          <a:cs typeface="Arial"/>
        </a:font>
        <a:schemeClr val="lt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accent6"/>
          </a:solidFill>
        </a:fill>
      </a:tcStyle>
    </a:wholeTbl>
    <a:band1H>
      <a:tcTxStyle/>
      <a:tcStyle>
        <a:fill>
          <a:solidFill>
            <a:srgbClr val="232393"/>
          </a:solidFill>
        </a:fill>
      </a:tcStyle>
    </a:band1H>
    <a:band2H>
      <a:tcTxStyle/>
    </a:band2H>
    <a:band1V>
      <a:tcTxStyle/>
      <a:tcStyle>
        <a:fill>
          <a:solidFill>
            <a:srgbClr val="232393"/>
          </a:solidFill>
        </a:fill>
      </a:tcStyle>
    </a:band1V>
    <a:band2V>
      <a:tcTxStyle/>
    </a:band2V>
    <a:lastCol>
      <a:tcTxStyle b="on" i="off"/>
      <a:tcStyle>
        <a:tcBdr>
          <a:left>
            <a:ln cap="flat" cmpd="sng" w="25400">
              <a:solidFill>
                <a:schemeClr val="lt1"/>
              </a:solidFill>
              <a:prstDash val="solid"/>
              <a:round/>
              <a:headEnd len="sm" w="sm" type="none"/>
              <a:tailEnd len="sm" w="sm" type="none"/>
            </a:ln>
          </a:left>
        </a:tcBdr>
        <a:fill>
          <a:solidFill>
            <a:srgbClr val="232393"/>
          </a:solidFill>
        </a:fill>
      </a:tcStyle>
    </a:lastCol>
    <a:firstCol>
      <a:tcTxStyle b="on" i="off"/>
      <a:tcStyle>
        <a:tcBdr>
          <a:right>
            <a:ln cap="flat" cmpd="sng" w="25400">
              <a:solidFill>
                <a:schemeClr val="lt1"/>
              </a:solidFill>
              <a:prstDash val="solid"/>
              <a:round/>
              <a:headEnd len="sm" w="sm" type="none"/>
              <a:tailEnd len="sm" w="sm" type="none"/>
            </a:ln>
          </a:right>
        </a:tcBdr>
        <a:fill>
          <a:solidFill>
            <a:srgbClr val="232393"/>
          </a:solidFill>
        </a:fill>
      </a:tcStyle>
    </a:firstCol>
    <a:lastRow>
      <a:tcTxStyle b="on" i="off"/>
      <a:tcStyle>
        <a:tcBdr>
          <a:top>
            <a:ln cap="flat" cmpd="sng" w="25400">
              <a:solidFill>
                <a:schemeClr val="lt1"/>
              </a:solidFill>
              <a:prstDash val="solid"/>
              <a:round/>
              <a:headEnd len="sm" w="sm" type="none"/>
              <a:tailEnd len="sm" w="sm" type="none"/>
            </a:ln>
          </a:top>
        </a:tcBdr>
        <a:fill>
          <a:solidFill>
            <a:srgbClr val="1D1D7A"/>
          </a:solidFill>
        </a:fill>
      </a:tcStyle>
    </a:lastRow>
    <a:seCell>
      <a:tcTxStyle/>
      <a:tcStyle>
        <a:tcBdr>
          <a:left>
            <a:ln cap="flat" cmpd="sng" w="9525">
              <a:solidFill>
                <a:srgbClr val="000000">
                  <a:alpha val="0"/>
                </a:srgbClr>
              </a:solidFill>
              <a:prstDash val="solid"/>
              <a:round/>
              <a:headEnd len="sm" w="sm" type="none"/>
              <a:tailEnd len="sm" w="sm" type="none"/>
            </a:ln>
          </a:left>
        </a:tcBdr>
      </a:tcStyle>
    </a:seCell>
    <a:swCell>
      <a:tcTxStyle/>
      <a:tcStyle>
        <a:tcBdr>
          <a:right>
            <a:ln cap="flat" cmpd="sng" w="9525">
              <a:solidFill>
                <a:srgbClr val="000000">
                  <a:alpha val="0"/>
                </a:srgbClr>
              </a:solidFill>
              <a:prstDash val="solid"/>
              <a:round/>
              <a:headEnd len="sm" w="sm" type="none"/>
              <a:tailEnd len="sm" w="sm" type="none"/>
            </a:ln>
          </a:right>
        </a:tcBdr>
      </a:tcStyle>
    </a:swCell>
    <a:firstRow>
      <a:tcTxStyle b="on" i="off"/>
      <a:tcStyle>
        <a:tcBdr>
          <a:bottom>
            <a:ln cap="flat" cmpd="sng" w="25400">
              <a:solidFill>
                <a:schemeClr val="lt1"/>
              </a:solidFill>
              <a:prstDash val="solid"/>
              <a:round/>
              <a:headEnd len="sm" w="sm" type="none"/>
              <a:tailEnd len="sm" w="sm" type="none"/>
            </a:ln>
          </a:bottom>
        </a:tcBdr>
        <a:fill>
          <a:solidFill>
            <a:schemeClr val="dk1"/>
          </a:solidFill>
        </a:fill>
      </a:tcStyle>
    </a:firstRow>
    <a:neCell>
      <a:tcTxStyle/>
      <a:tcStyle>
        <a:tcBdr>
          <a:left>
            <a:ln cap="flat" cmpd="sng" w="9525">
              <a:solidFill>
                <a:srgbClr val="000000">
                  <a:alpha val="0"/>
                </a:srgbClr>
              </a:solidFill>
              <a:prstDash val="solid"/>
              <a:round/>
              <a:headEnd len="sm" w="sm" type="none"/>
              <a:tailEnd len="sm" w="sm" type="none"/>
            </a:ln>
          </a:left>
        </a:tcBdr>
      </a:tcStyle>
    </a:neCell>
    <a:nwCell>
      <a:tcTxStyle/>
      <a:tcStyle>
        <a:tcBdr>
          <a:right>
            <a:ln cap="flat" cmpd="sng" w="9525">
              <a:solidFill>
                <a:srgbClr val="000000">
                  <a:alpha val="0"/>
                </a:srgbClr>
              </a:solidFill>
              <a:prstDash val="solid"/>
              <a:round/>
              <a:headEnd len="sm" w="sm" type="none"/>
              <a:tailEnd len="sm" w="sm" type="none"/>
            </a:ln>
          </a:right>
        </a:tcBdr>
      </a:tcStyle>
    </a:nwCell>
  </a:tblStyle>
  <a:tblStyle styleId="{74A72698-36A7-47AB-8AD5-6B89C4E02692}" styleName="Table_1">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FAF5"/>
          </a:solidFill>
        </a:fill>
      </a:tcStyle>
    </a:wholeTbl>
    <a:band1H>
      <a:tcTxStyle/>
      <a:tcStyle>
        <a:fill>
          <a:solidFill>
            <a:srgbClr val="CBF4EA"/>
          </a:solidFill>
        </a:fill>
      </a:tcStyle>
    </a:band1H>
    <a:band2H>
      <a:tcTxStyle/>
    </a:band2H>
    <a:band1V>
      <a:tcTxStyle/>
      <a:tcStyle>
        <a:fill>
          <a:solidFill>
            <a:srgbClr val="CBF4EA"/>
          </a:solidFill>
        </a:fill>
      </a:tcStyle>
    </a:band1V>
    <a:band2V>
      <a:tcTxStyle/>
    </a:band2V>
    <a:lastCol>
      <a:tcTxStyle b="on" i="off">
        <a:schemeClr val="lt1"/>
      </a:tcTxStyle>
      <a:tcStyle>
        <a:fill>
          <a:solidFill>
            <a:schemeClr val="accent1"/>
          </a:solidFill>
        </a:fill>
      </a:tcStyle>
    </a:lastCol>
    <a:firstCol>
      <a:tcTxStyle b="on" i="off">
        <a:schemeClr val="lt1"/>
      </a:tcTxStyle>
      <a:tcStyle>
        <a:fill>
          <a:solidFill>
            <a:schemeClr val="accent1"/>
          </a:solidFill>
        </a:fill>
      </a:tcStyle>
    </a:firstCol>
    <a:lastRow>
      <a:tcTxStyle b="on" i="off">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317500" lvl="0" marL="457200" marR="0" rtl="0" algn="l">
              <a:spcBef>
                <a:spcPts val="0"/>
              </a:spcBef>
              <a:spcAft>
                <a:spcPts val="0"/>
              </a:spcAft>
              <a:buSzPts val="1400"/>
              <a:buChar char="●"/>
              <a:defRPr b="0" i="0" sz="1100" u="none" cap="none" strike="noStrike">
                <a:solidFill>
                  <a:schemeClr val="dk1"/>
                </a:solidFill>
                <a:latin typeface="Arial"/>
                <a:ea typeface="Arial"/>
                <a:cs typeface="Arial"/>
                <a:sym typeface="Arial"/>
              </a:defRPr>
            </a:lvl1pPr>
            <a:lvl2pPr indent="-317500" lvl="1" marL="914400" marR="0" rtl="0" algn="l">
              <a:spcBef>
                <a:spcPts val="0"/>
              </a:spcBef>
              <a:spcAft>
                <a:spcPts val="0"/>
              </a:spcAft>
              <a:buSzPts val="1400"/>
              <a:buChar char="○"/>
              <a:defRPr b="0" i="0" sz="1100" u="none" cap="none" strike="noStrike">
                <a:solidFill>
                  <a:schemeClr val="dk1"/>
                </a:solidFill>
                <a:latin typeface="Arial"/>
                <a:ea typeface="Arial"/>
                <a:cs typeface="Arial"/>
                <a:sym typeface="Arial"/>
              </a:defRPr>
            </a:lvl2pPr>
            <a:lvl3pPr indent="-317500" lvl="2" marL="1371600" marR="0" rtl="0" algn="l">
              <a:spcBef>
                <a:spcPts val="0"/>
              </a:spcBef>
              <a:spcAft>
                <a:spcPts val="0"/>
              </a:spcAft>
              <a:buSzPts val="1400"/>
              <a:buChar char="■"/>
              <a:defRPr b="0" i="0" sz="1100" u="none" cap="none" strike="noStrike">
                <a:solidFill>
                  <a:schemeClr val="dk1"/>
                </a:solidFill>
                <a:latin typeface="Arial"/>
                <a:ea typeface="Arial"/>
                <a:cs typeface="Arial"/>
                <a:sym typeface="Arial"/>
              </a:defRPr>
            </a:lvl3pPr>
            <a:lvl4pPr indent="-317500" lvl="3" marL="1828800" marR="0" rtl="0" algn="l">
              <a:spcBef>
                <a:spcPts val="0"/>
              </a:spcBef>
              <a:spcAft>
                <a:spcPts val="0"/>
              </a:spcAft>
              <a:buSzPts val="1400"/>
              <a:buChar char="●"/>
              <a:defRPr b="0" i="0" sz="1100" u="none" cap="none" strike="noStrike">
                <a:solidFill>
                  <a:schemeClr val="dk1"/>
                </a:solidFill>
                <a:latin typeface="Arial"/>
                <a:ea typeface="Arial"/>
                <a:cs typeface="Arial"/>
                <a:sym typeface="Arial"/>
              </a:defRPr>
            </a:lvl4pPr>
            <a:lvl5pPr indent="-317500" lvl="4" marL="2286000" marR="0" rtl="0" algn="l">
              <a:spcBef>
                <a:spcPts val="0"/>
              </a:spcBef>
              <a:spcAft>
                <a:spcPts val="0"/>
              </a:spcAft>
              <a:buSzPts val="1400"/>
              <a:buChar char="○"/>
              <a:defRPr b="0" i="0" sz="1100" u="none" cap="none" strike="noStrike">
                <a:solidFill>
                  <a:schemeClr val="dk1"/>
                </a:solidFill>
                <a:latin typeface="Arial"/>
                <a:ea typeface="Arial"/>
                <a:cs typeface="Arial"/>
                <a:sym typeface="Arial"/>
              </a:defRPr>
            </a:lvl5pPr>
            <a:lvl6pPr indent="-317500" lvl="5" marL="2743200" marR="0" rtl="0" algn="l">
              <a:spcBef>
                <a:spcPts val="0"/>
              </a:spcBef>
              <a:spcAft>
                <a:spcPts val="0"/>
              </a:spcAft>
              <a:buSzPts val="1400"/>
              <a:buChar char="■"/>
              <a:defRPr b="0" i="0" sz="1100" u="none" cap="none" strike="noStrike">
                <a:solidFill>
                  <a:schemeClr val="dk1"/>
                </a:solidFill>
                <a:latin typeface="Arial"/>
                <a:ea typeface="Arial"/>
                <a:cs typeface="Arial"/>
                <a:sym typeface="Arial"/>
              </a:defRPr>
            </a:lvl6pPr>
            <a:lvl7pPr indent="-317500" lvl="6" marL="3200400" marR="0" rtl="0" algn="l">
              <a:spcBef>
                <a:spcPts val="0"/>
              </a:spcBef>
              <a:spcAft>
                <a:spcPts val="0"/>
              </a:spcAft>
              <a:buSzPts val="1400"/>
              <a:buChar char="●"/>
              <a:defRPr b="0" i="0" sz="1100" u="none" cap="none" strike="noStrike">
                <a:solidFill>
                  <a:schemeClr val="dk1"/>
                </a:solidFill>
                <a:latin typeface="Arial"/>
                <a:ea typeface="Arial"/>
                <a:cs typeface="Arial"/>
                <a:sym typeface="Arial"/>
              </a:defRPr>
            </a:lvl7pPr>
            <a:lvl8pPr indent="-317500" lvl="7" marL="3657600" marR="0" rtl="0" algn="l">
              <a:spcBef>
                <a:spcPts val="0"/>
              </a:spcBef>
              <a:spcAft>
                <a:spcPts val="0"/>
              </a:spcAft>
              <a:buSzPts val="1400"/>
              <a:buChar char="○"/>
              <a:defRPr b="0" i="0" sz="1100" u="none" cap="none" strike="noStrike">
                <a:solidFill>
                  <a:schemeClr val="dk1"/>
                </a:solidFill>
                <a:latin typeface="Arial"/>
                <a:ea typeface="Arial"/>
                <a:cs typeface="Arial"/>
                <a:sym typeface="Arial"/>
              </a:defRPr>
            </a:lvl8pPr>
            <a:lvl9pPr indent="-317500" lvl="8" marL="4114800" marR="0" rtl="0" algn="l">
              <a:spcBef>
                <a:spcPts val="0"/>
              </a:spcBef>
              <a:spcAft>
                <a:spcPts val="0"/>
              </a:spcAft>
              <a:buSzPts val="1400"/>
              <a:buChar char="■"/>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 name="Shape 42"/>
        <p:cNvGrpSpPr/>
        <p:nvPr/>
      </p:nvGrpSpPr>
      <p:grpSpPr>
        <a:xfrm>
          <a:off x="0" y="0"/>
          <a:ext cx="0" cy="0"/>
          <a:chOff x="0" y="0"/>
          <a:chExt cx="0" cy="0"/>
        </a:xfrm>
      </p:grpSpPr>
      <p:sp>
        <p:nvSpPr>
          <p:cNvPr id="43" name="Google Shape;43;p4: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 name="Google Shape;44;p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p24: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p2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2" name="Shape 772"/>
        <p:cNvGrpSpPr/>
        <p:nvPr/>
      </p:nvGrpSpPr>
      <p:grpSpPr>
        <a:xfrm>
          <a:off x="0" y="0"/>
          <a:ext cx="0" cy="0"/>
          <a:chOff x="0" y="0"/>
          <a:chExt cx="0" cy="0"/>
        </a:xfrm>
      </p:grpSpPr>
      <p:sp>
        <p:nvSpPr>
          <p:cNvPr id="773" name="Google Shape;773;p196: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4" name="Google Shape;774;p19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8" name="Shape 778"/>
        <p:cNvGrpSpPr/>
        <p:nvPr/>
      </p:nvGrpSpPr>
      <p:grpSpPr>
        <a:xfrm>
          <a:off x="0" y="0"/>
          <a:ext cx="0" cy="0"/>
          <a:chOff x="0" y="0"/>
          <a:chExt cx="0" cy="0"/>
        </a:xfrm>
      </p:grpSpPr>
      <p:sp>
        <p:nvSpPr>
          <p:cNvPr id="779" name="Google Shape;779;p1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780" name="Google Shape;780;p198: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81" name="Google Shape;781;p198: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5" name="Shape 785"/>
        <p:cNvGrpSpPr/>
        <p:nvPr/>
      </p:nvGrpSpPr>
      <p:grpSpPr>
        <a:xfrm>
          <a:off x="0" y="0"/>
          <a:ext cx="0" cy="0"/>
          <a:chOff x="0" y="0"/>
          <a:chExt cx="0" cy="0"/>
        </a:xfrm>
      </p:grpSpPr>
      <p:sp>
        <p:nvSpPr>
          <p:cNvPr id="786" name="Google Shape;786;p2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787" name="Google Shape;787;p200: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88" name="Google Shape;788;p200: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4" name="Shape 794"/>
        <p:cNvGrpSpPr/>
        <p:nvPr/>
      </p:nvGrpSpPr>
      <p:grpSpPr>
        <a:xfrm>
          <a:off x="0" y="0"/>
          <a:ext cx="0" cy="0"/>
          <a:chOff x="0" y="0"/>
          <a:chExt cx="0" cy="0"/>
        </a:xfrm>
      </p:grpSpPr>
      <p:sp>
        <p:nvSpPr>
          <p:cNvPr id="795" name="Google Shape;795;g180bfbad7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180bfbad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g17777bdbac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17777bdba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5" name="Shape 815"/>
        <p:cNvGrpSpPr/>
        <p:nvPr/>
      </p:nvGrpSpPr>
      <p:grpSpPr>
        <a:xfrm>
          <a:off x="0" y="0"/>
          <a:ext cx="0" cy="0"/>
          <a:chOff x="0" y="0"/>
          <a:chExt cx="0" cy="0"/>
        </a:xfrm>
      </p:grpSpPr>
      <p:sp>
        <p:nvSpPr>
          <p:cNvPr id="816" name="Google Shape;816;p2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817" name="Google Shape;817;p202: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818" name="Google Shape;818;p202: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2" name="Shape 822"/>
        <p:cNvGrpSpPr/>
        <p:nvPr/>
      </p:nvGrpSpPr>
      <p:grpSpPr>
        <a:xfrm>
          <a:off x="0" y="0"/>
          <a:ext cx="0" cy="0"/>
          <a:chOff x="0" y="0"/>
          <a:chExt cx="0" cy="0"/>
        </a:xfrm>
      </p:grpSpPr>
      <p:sp>
        <p:nvSpPr>
          <p:cNvPr id="823" name="Google Shape;823;p2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4" name="Google Shape;824;p20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8" name="Shape 828"/>
        <p:cNvGrpSpPr/>
        <p:nvPr/>
      </p:nvGrpSpPr>
      <p:grpSpPr>
        <a:xfrm>
          <a:off x="0" y="0"/>
          <a:ext cx="0" cy="0"/>
          <a:chOff x="0" y="0"/>
          <a:chExt cx="0" cy="0"/>
        </a:xfrm>
      </p:grpSpPr>
      <p:sp>
        <p:nvSpPr>
          <p:cNvPr id="829" name="Google Shape;829;p2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830" name="Google Shape;830;p206: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831" name="Google Shape;831;p206: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5" name="Shape 835"/>
        <p:cNvGrpSpPr/>
        <p:nvPr/>
      </p:nvGrpSpPr>
      <p:grpSpPr>
        <a:xfrm>
          <a:off x="0" y="0"/>
          <a:ext cx="0" cy="0"/>
          <a:chOff x="0" y="0"/>
          <a:chExt cx="0" cy="0"/>
        </a:xfrm>
      </p:grpSpPr>
      <p:sp>
        <p:nvSpPr>
          <p:cNvPr id="836" name="Google Shape;836;p2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837" name="Google Shape;837;p208: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838" name="Google Shape;838;p208: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8" name="Shape 858"/>
        <p:cNvGrpSpPr/>
        <p:nvPr/>
      </p:nvGrpSpPr>
      <p:grpSpPr>
        <a:xfrm>
          <a:off x="0" y="0"/>
          <a:ext cx="0" cy="0"/>
          <a:chOff x="0" y="0"/>
          <a:chExt cx="0" cy="0"/>
        </a:xfrm>
      </p:grpSpPr>
      <p:sp>
        <p:nvSpPr>
          <p:cNvPr id="859" name="Google Shape;859;p2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860" name="Google Shape;860;p210: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861" name="Google Shape;861;p210: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p26: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
        <p:nvSpPr>
          <p:cNvPr id="112" name="Google Shape;112;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3" name="Google Shape;113;p26: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6" name="Shape 866"/>
        <p:cNvGrpSpPr/>
        <p:nvPr/>
      </p:nvGrpSpPr>
      <p:grpSpPr>
        <a:xfrm>
          <a:off x="0" y="0"/>
          <a:ext cx="0" cy="0"/>
          <a:chOff x="0" y="0"/>
          <a:chExt cx="0" cy="0"/>
        </a:xfrm>
      </p:grpSpPr>
      <p:sp>
        <p:nvSpPr>
          <p:cNvPr id="867" name="Google Shape;867;p212: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8" name="Google Shape;868;p21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4" name="Shape 874"/>
        <p:cNvGrpSpPr/>
        <p:nvPr/>
      </p:nvGrpSpPr>
      <p:grpSpPr>
        <a:xfrm>
          <a:off x="0" y="0"/>
          <a:ext cx="0" cy="0"/>
          <a:chOff x="0" y="0"/>
          <a:chExt cx="0" cy="0"/>
        </a:xfrm>
      </p:grpSpPr>
      <p:sp>
        <p:nvSpPr>
          <p:cNvPr id="875" name="Google Shape;875;p214: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6" name="Google Shape;876;p21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151515"/>
              </a:buClr>
              <a:buFont typeface="Arial"/>
              <a:buNone/>
            </a:pPr>
            <a:r>
              <a:rPr b="0" i="0" lang="en" sz="900" u="none" cap="none" strike="noStrike">
                <a:solidFill>
                  <a:srgbClr val="151515"/>
                </a:solidFill>
                <a:latin typeface="Arial"/>
                <a:ea typeface="Arial"/>
                <a:cs typeface="Arial"/>
                <a:sym typeface="Arial"/>
              </a:rPr>
              <a:t>In this example of a typical CHP system, to produce 75 units of useful energy, the conventional generation or separate heat and power systems use 147 units of energy—91 for electricity production and 56 to produce heat—resulting in an overall efficiency of 51 percent. However, the CHP system needs only 100 units of energy to produce the 75 units of useful energy from a single fuel source, resulting in a total system efficiency of 75 percent.</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2" name="Shape 882"/>
        <p:cNvGrpSpPr/>
        <p:nvPr/>
      </p:nvGrpSpPr>
      <p:grpSpPr>
        <a:xfrm>
          <a:off x="0" y="0"/>
          <a:ext cx="0" cy="0"/>
          <a:chOff x="0" y="0"/>
          <a:chExt cx="0" cy="0"/>
        </a:xfrm>
      </p:grpSpPr>
      <p:sp>
        <p:nvSpPr>
          <p:cNvPr id="883" name="Google Shape;883;p216: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4" name="Google Shape;884;p21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0" name="Shape 890"/>
        <p:cNvGrpSpPr/>
        <p:nvPr/>
      </p:nvGrpSpPr>
      <p:grpSpPr>
        <a:xfrm>
          <a:off x="0" y="0"/>
          <a:ext cx="0" cy="0"/>
          <a:chOff x="0" y="0"/>
          <a:chExt cx="0" cy="0"/>
        </a:xfrm>
      </p:grpSpPr>
      <p:sp>
        <p:nvSpPr>
          <p:cNvPr id="891" name="Google Shape;891;p218: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2" name="Google Shape;892;p21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8" name="Shape 898"/>
        <p:cNvGrpSpPr/>
        <p:nvPr/>
      </p:nvGrpSpPr>
      <p:grpSpPr>
        <a:xfrm>
          <a:off x="0" y="0"/>
          <a:ext cx="0" cy="0"/>
          <a:chOff x="0" y="0"/>
          <a:chExt cx="0" cy="0"/>
        </a:xfrm>
      </p:grpSpPr>
      <p:sp>
        <p:nvSpPr>
          <p:cNvPr id="899" name="Google Shape;899;p220: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0" name="Google Shape;900;p22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6" name="Shape 906"/>
        <p:cNvGrpSpPr/>
        <p:nvPr/>
      </p:nvGrpSpPr>
      <p:grpSpPr>
        <a:xfrm>
          <a:off x="0" y="0"/>
          <a:ext cx="0" cy="0"/>
          <a:chOff x="0" y="0"/>
          <a:chExt cx="0" cy="0"/>
        </a:xfrm>
      </p:grpSpPr>
      <p:sp>
        <p:nvSpPr>
          <p:cNvPr id="907" name="Google Shape;907;p222: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22: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2" name="Shape 912"/>
        <p:cNvGrpSpPr/>
        <p:nvPr/>
      </p:nvGrpSpPr>
      <p:grpSpPr>
        <a:xfrm>
          <a:off x="0" y="0"/>
          <a:ext cx="0" cy="0"/>
          <a:chOff x="0" y="0"/>
          <a:chExt cx="0" cy="0"/>
        </a:xfrm>
      </p:grpSpPr>
      <p:sp>
        <p:nvSpPr>
          <p:cNvPr id="913" name="Google Shape;913;p223: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23: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4" name="Shape 924"/>
        <p:cNvGrpSpPr/>
        <p:nvPr/>
      </p:nvGrpSpPr>
      <p:grpSpPr>
        <a:xfrm>
          <a:off x="0" y="0"/>
          <a:ext cx="0" cy="0"/>
          <a:chOff x="0" y="0"/>
          <a:chExt cx="0" cy="0"/>
        </a:xfrm>
      </p:grpSpPr>
      <p:sp>
        <p:nvSpPr>
          <p:cNvPr id="925" name="Google Shape;925;p224: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6" name="Google Shape;926;p22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0" name="Shape 930"/>
        <p:cNvGrpSpPr/>
        <p:nvPr/>
      </p:nvGrpSpPr>
      <p:grpSpPr>
        <a:xfrm>
          <a:off x="0" y="0"/>
          <a:ext cx="0" cy="0"/>
          <a:chOff x="0" y="0"/>
          <a:chExt cx="0" cy="0"/>
        </a:xfrm>
      </p:grpSpPr>
      <p:sp>
        <p:nvSpPr>
          <p:cNvPr id="931" name="Google Shape;931;p226: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2" name="Google Shape;932;p22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6" name="Shape 936"/>
        <p:cNvGrpSpPr/>
        <p:nvPr/>
      </p:nvGrpSpPr>
      <p:grpSpPr>
        <a:xfrm>
          <a:off x="0" y="0"/>
          <a:ext cx="0" cy="0"/>
          <a:chOff x="0" y="0"/>
          <a:chExt cx="0" cy="0"/>
        </a:xfrm>
      </p:grpSpPr>
      <p:sp>
        <p:nvSpPr>
          <p:cNvPr id="937" name="Google Shape;937;p228: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8" name="Google Shape;938;p22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19" name="Google Shape;119;p28: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120" name="Google Shape;120;p28: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2" name="Shape 942"/>
        <p:cNvGrpSpPr/>
        <p:nvPr/>
      </p:nvGrpSpPr>
      <p:grpSpPr>
        <a:xfrm>
          <a:off x="0" y="0"/>
          <a:ext cx="0" cy="0"/>
          <a:chOff x="0" y="0"/>
          <a:chExt cx="0" cy="0"/>
        </a:xfrm>
      </p:grpSpPr>
      <p:sp>
        <p:nvSpPr>
          <p:cNvPr id="943" name="Google Shape;943;p230: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4" name="Google Shape;944;p23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8" name="Shape 948"/>
        <p:cNvGrpSpPr/>
        <p:nvPr/>
      </p:nvGrpSpPr>
      <p:grpSpPr>
        <a:xfrm>
          <a:off x="0" y="0"/>
          <a:ext cx="0" cy="0"/>
          <a:chOff x="0" y="0"/>
          <a:chExt cx="0" cy="0"/>
        </a:xfrm>
      </p:grpSpPr>
      <p:sp>
        <p:nvSpPr>
          <p:cNvPr id="949" name="Google Shape;949;p2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0" name="Google Shape;950;p2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4" name="Shape 954"/>
        <p:cNvGrpSpPr/>
        <p:nvPr/>
      </p:nvGrpSpPr>
      <p:grpSpPr>
        <a:xfrm>
          <a:off x="0" y="0"/>
          <a:ext cx="0" cy="0"/>
          <a:chOff x="0" y="0"/>
          <a:chExt cx="0" cy="0"/>
        </a:xfrm>
      </p:grpSpPr>
      <p:sp>
        <p:nvSpPr>
          <p:cNvPr id="955" name="Google Shape;955;p2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956" name="Google Shape;956;p234: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957" name="Google Shape;957;p234: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1" name="Shape 961"/>
        <p:cNvGrpSpPr/>
        <p:nvPr/>
      </p:nvGrpSpPr>
      <p:grpSpPr>
        <a:xfrm>
          <a:off x="0" y="0"/>
          <a:ext cx="0" cy="0"/>
          <a:chOff x="0" y="0"/>
          <a:chExt cx="0" cy="0"/>
        </a:xfrm>
      </p:grpSpPr>
      <p:sp>
        <p:nvSpPr>
          <p:cNvPr id="962" name="Google Shape;962;p2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963" name="Google Shape;963;p236: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964" name="Google Shape;964;p236: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8" name="Shape 968"/>
        <p:cNvGrpSpPr/>
        <p:nvPr/>
      </p:nvGrpSpPr>
      <p:grpSpPr>
        <a:xfrm>
          <a:off x="0" y="0"/>
          <a:ext cx="0" cy="0"/>
          <a:chOff x="0" y="0"/>
          <a:chExt cx="0" cy="0"/>
        </a:xfrm>
      </p:grpSpPr>
      <p:sp>
        <p:nvSpPr>
          <p:cNvPr id="969" name="Google Shape;969;p2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970" name="Google Shape;970;p238: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971" name="Google Shape;971;p238: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p30: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p3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p32: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p34: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p36: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3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p38: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p40: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4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p42: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4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 name="Shape 49"/>
        <p:cNvGrpSpPr/>
        <p:nvPr/>
      </p:nvGrpSpPr>
      <p:grpSpPr>
        <a:xfrm>
          <a:off x="0" y="0"/>
          <a:ext cx="0" cy="0"/>
          <a:chOff x="0" y="0"/>
          <a:chExt cx="0" cy="0"/>
        </a:xfrm>
      </p:grpSpPr>
      <p:sp>
        <p:nvSpPr>
          <p:cNvPr id="50" name="Google Shape;50;p7: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 name="Google Shape;51;p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p4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p47: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4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p49: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
        <p:nvSpPr>
          <p:cNvPr id="190" name="Google Shape;190;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1" name="Google Shape;191;p49: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p51: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
        <p:nvSpPr>
          <p:cNvPr id="197" name="Google Shape;197;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8" name="Google Shape;198;p51: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p53: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
        <p:nvSpPr>
          <p:cNvPr id="205" name="Google Shape;205;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6" name="Google Shape;206;p53: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212" name="Google Shape;212;p55: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213" name="Google Shape;213;p55: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p57: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
        <p:nvSpPr>
          <p:cNvPr id="219" name="Google Shape;219;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0" name="Google Shape;220;p57: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226" name="Google Shape;226;p59: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227" name="Google Shape;227;p59: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236" name="Google Shape;236;p61: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237" name="Google Shape;237;p61: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242" name="Google Shape;242;p63: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243" name="Google Shape;243;p63: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57" name="Google Shape;57;p10: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58" name="Google Shape;58;p10: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252" name="Google Shape;252;p65: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253" name="Google Shape;253;p65: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260" name="Google Shape;260;p67: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261" name="Google Shape;261;p67: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p69: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p6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278" name="Google Shape;278;p71: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279" name="Google Shape;279;p71: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p7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p75: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p7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301" name="Google Shape;301;p77: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02" name="Google Shape;302;p77: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308" name="Google Shape;308;p79: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09" name="Google Shape;309;p79: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315" name="Google Shape;315;p81: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16" name="Google Shape;316;p81: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p83: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
        <p:nvSpPr>
          <p:cNvPr id="323" name="Google Shape;323;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4" name="Google Shape;324;p83: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64" name="Google Shape;64;p12: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65" name="Google Shape;65;p12: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332" name="Google Shape;332;p85: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33" name="Google Shape;333;p85: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340" name="Google Shape;340;p87: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41" name="Google Shape;341;p87: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p89: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
        <p:nvSpPr>
          <p:cNvPr id="347" name="Google Shape;347;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8" name="Google Shape;348;p89: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p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354" name="Google Shape;354;p91: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55" name="Google Shape;355;p91: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p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361" name="Google Shape;361;p93: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62" name="Google Shape;362;p93: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p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368" name="Google Shape;368;p95: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69" name="Google Shape;369;p95: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p97: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
        <p:nvSpPr>
          <p:cNvPr id="375" name="Google Shape;375;p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6" name="Google Shape;376;p97: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p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382" name="Google Shape;382;p99: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83" name="Google Shape;383;p99: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p101: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
        <p:nvSpPr>
          <p:cNvPr id="389" name="Google Shape;389;p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0" name="Google Shape;390;p101: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p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396" name="Google Shape;396;p103: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97" name="Google Shape;397;p103: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71" name="Google Shape;71;p14: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2" name="Google Shape;72;p14: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p105: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
        <p:nvSpPr>
          <p:cNvPr id="405" name="Google Shape;405;p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6" name="Google Shape;406;p105: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p107: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
        <p:nvSpPr>
          <p:cNvPr id="412" name="Google Shape;412;p1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3" name="Google Shape;413;p107: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p1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20" name="Google Shape;420;p109: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21" name="Google Shape;421;p109: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p1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27" name="Google Shape;427;p111: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28" name="Google Shape;428;p111: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p1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34" name="Google Shape;434;p113: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35" name="Google Shape;435;p113: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p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41" name="Google Shape;441;p115: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42" name="Google Shape;442;p115: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p1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49" name="Google Shape;449;p117: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50" name="Google Shape;450;p117: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p1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57" name="Google Shape;457;p119: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58" name="Google Shape;458;p119: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p1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64" name="Google Shape;464;p121: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65" name="Google Shape;465;p121: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p1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71" name="Google Shape;471;p123: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72" name="Google Shape;472;p123: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78" name="Google Shape;78;p16: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9" name="Google Shape;79;p16: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p1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78" name="Google Shape;478;p125: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79" name="Google Shape;479;p125: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p1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27: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p1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92" name="Google Shape;492;p128: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93" name="Google Shape;493;p128: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p130: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
        <p:nvSpPr>
          <p:cNvPr id="499" name="Google Shape;499;p1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0" name="Google Shape;500;p130: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p1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510" name="Google Shape;510;p132: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511" name="Google Shape;511;p132: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p1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517" name="Google Shape;517;p134: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518" name="Google Shape;518;p134: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p1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p13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p1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530" name="Google Shape;530;p138: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531" name="Google Shape;531;p138: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p140: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p14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 name="Shape 541"/>
        <p:cNvGrpSpPr/>
        <p:nvPr/>
      </p:nvGrpSpPr>
      <p:grpSpPr>
        <a:xfrm>
          <a:off x="0" y="0"/>
          <a:ext cx="0" cy="0"/>
          <a:chOff x="0" y="0"/>
          <a:chExt cx="0" cy="0"/>
        </a:xfrm>
      </p:grpSpPr>
      <p:sp>
        <p:nvSpPr>
          <p:cNvPr id="542" name="Google Shape;542;p1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3" name="Google Shape;543;p14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85" name="Google Shape;85;p18: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86" name="Google Shape;86;p18: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p144: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9" name="Google Shape;549;p14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Google Shape;556;p146: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7" name="Google Shape;557;p14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p1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4" name="Google Shape;564;p148: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565" name="Google Shape;565;p148: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Google Shape;571;p151: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
        <p:nvSpPr>
          <p:cNvPr id="572" name="Google Shape;572;p1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3" name="Google Shape;573;p151: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rPr b="0" i="0" lang="en" sz="1800" u="none" cap="none" strike="noStrike">
                <a:solidFill>
                  <a:schemeClr val="dk1"/>
                </a:solidFill>
                <a:latin typeface="Arial"/>
                <a:ea typeface="Arial"/>
                <a:cs typeface="Arial"/>
                <a:sym typeface="Arial"/>
              </a:rPr>
              <a:t>This is the Solar Spectrum. The graph shows the flux of photons that come down to the Earth vs. the wavelength of the photons. The Orange line represents the solar spectrum outside the atmosphere. The spectrum reaches a peak in the visible as expected from black body radiation at 5800K (the surface temperature of the sun). The missing regions of flux (black line) at the earth’s surface are due to absorption from water vapor and carbon dioxide. As you can clearly see, the solar energy is not just a single energy (wavelength or frequency of light). If it were, we would have solar cells based on current technology with efficiencies over 95%. So why do we lose energy at different wavelengths? Part of it is because we are not absorbing the whole spectrum of a single photon. If we put in photons with larger energies than the bandgap we only capture the energy equal to Eg – we lose the rest to waste heat. Photons with energies lower than the bandgap do not contribute to carriers (electrons and holes) in a solar cell. </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Font typeface="Arial"/>
              <a:buNone/>
            </a:pPr>
            <a:r>
              <a:rPr b="0" i="0" lang="en" sz="1800" u="none" cap="none" strike="noStrike">
                <a:solidFill>
                  <a:schemeClr val="dk1"/>
                </a:solidFill>
                <a:latin typeface="Arial"/>
                <a:ea typeface="Arial"/>
                <a:cs typeface="Arial"/>
                <a:sym typeface="Arial"/>
              </a:rPr>
              <a:t>Source: http://ess.geology.ufl.edu/ess/Notes/040-Sun/spectrum.GIF</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Font typeface="Arial"/>
              <a:buNone/>
            </a:pPr>
            <a:r>
              <a:rPr b="0" i="0" lang="en" sz="1800" u="none" cap="none" strike="noStrike">
                <a:solidFill>
                  <a:schemeClr val="dk1"/>
                </a:solidFill>
                <a:latin typeface="Arial"/>
                <a:ea typeface="Arial"/>
                <a:cs typeface="Arial"/>
                <a:sym typeface="Arial"/>
              </a:rPr>
              <a:t>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Google Shape;579;p1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0" name="Google Shape;580;p153: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581" name="Google Shape;581;p153: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Google Shape;586;p155: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7" name="Google Shape;587;p15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p1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6" name="Google Shape;596;p157: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597" name="Google Shape;597;p157: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Google Shape;602;p1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p15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Google Shape;608;p161: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61: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Google Shape;616;p1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17" name="Google Shape;617;p162: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618" name="Google Shape;618;p162: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92" name="Google Shape;92;p20: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93" name="Google Shape;93;p20: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p164: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64: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p1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4" name="Google Shape;634;p166: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635" name="Google Shape;635;p166: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0" name="Shape 640"/>
        <p:cNvGrpSpPr/>
        <p:nvPr/>
      </p:nvGrpSpPr>
      <p:grpSpPr>
        <a:xfrm>
          <a:off x="0" y="0"/>
          <a:ext cx="0" cy="0"/>
          <a:chOff x="0" y="0"/>
          <a:chExt cx="0" cy="0"/>
        </a:xfrm>
      </p:grpSpPr>
      <p:sp>
        <p:nvSpPr>
          <p:cNvPr id="641" name="Google Shape;641;p1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42" name="Google Shape;642;p168: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643" name="Google Shape;643;p168: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 name="Shape 649"/>
        <p:cNvGrpSpPr/>
        <p:nvPr/>
      </p:nvGrpSpPr>
      <p:grpSpPr>
        <a:xfrm>
          <a:off x="0" y="0"/>
          <a:ext cx="0" cy="0"/>
          <a:chOff x="0" y="0"/>
          <a:chExt cx="0" cy="0"/>
        </a:xfrm>
      </p:grpSpPr>
      <p:sp>
        <p:nvSpPr>
          <p:cNvPr id="650" name="Google Shape;650;p170: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70: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p171: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9" name="Google Shape;659;p17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5" name="Shape 665"/>
        <p:cNvGrpSpPr/>
        <p:nvPr/>
      </p:nvGrpSpPr>
      <p:grpSpPr>
        <a:xfrm>
          <a:off x="0" y="0"/>
          <a:ext cx="0" cy="0"/>
          <a:chOff x="0" y="0"/>
          <a:chExt cx="0" cy="0"/>
        </a:xfrm>
      </p:grpSpPr>
      <p:sp>
        <p:nvSpPr>
          <p:cNvPr id="666" name="Google Shape;666;p173: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7" name="Google Shape;667;p17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1" name="Shape 671"/>
        <p:cNvGrpSpPr/>
        <p:nvPr/>
      </p:nvGrpSpPr>
      <p:grpSpPr>
        <a:xfrm>
          <a:off x="0" y="0"/>
          <a:ext cx="0" cy="0"/>
          <a:chOff x="0" y="0"/>
          <a:chExt cx="0" cy="0"/>
        </a:xfrm>
      </p:grpSpPr>
      <p:sp>
        <p:nvSpPr>
          <p:cNvPr id="672" name="Google Shape;672;p1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3" name="Google Shape;673;p17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7" name="Shape 677"/>
        <p:cNvGrpSpPr/>
        <p:nvPr/>
      </p:nvGrpSpPr>
      <p:grpSpPr>
        <a:xfrm>
          <a:off x="0" y="0"/>
          <a:ext cx="0" cy="0"/>
          <a:chOff x="0" y="0"/>
          <a:chExt cx="0" cy="0"/>
        </a:xfrm>
      </p:grpSpPr>
      <p:sp>
        <p:nvSpPr>
          <p:cNvPr id="678" name="Google Shape;678;p177: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9" name="Google Shape;679;p17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3" name="Shape 683"/>
        <p:cNvGrpSpPr/>
        <p:nvPr/>
      </p:nvGrpSpPr>
      <p:grpSpPr>
        <a:xfrm>
          <a:off x="0" y="0"/>
          <a:ext cx="0" cy="0"/>
          <a:chOff x="0" y="0"/>
          <a:chExt cx="0" cy="0"/>
        </a:xfrm>
      </p:grpSpPr>
      <p:sp>
        <p:nvSpPr>
          <p:cNvPr id="684" name="Google Shape;684;p179: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79: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1" name="Shape 691"/>
        <p:cNvGrpSpPr/>
        <p:nvPr/>
      </p:nvGrpSpPr>
      <p:grpSpPr>
        <a:xfrm>
          <a:off x="0" y="0"/>
          <a:ext cx="0" cy="0"/>
          <a:chOff x="0" y="0"/>
          <a:chExt cx="0" cy="0"/>
        </a:xfrm>
      </p:grpSpPr>
      <p:sp>
        <p:nvSpPr>
          <p:cNvPr id="692" name="Google Shape;692;p180: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80: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99" name="Google Shape;99;p22: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100" name="Google Shape;100;p22: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8" name="Shape 698"/>
        <p:cNvGrpSpPr/>
        <p:nvPr/>
      </p:nvGrpSpPr>
      <p:grpSpPr>
        <a:xfrm>
          <a:off x="0" y="0"/>
          <a:ext cx="0" cy="0"/>
          <a:chOff x="0" y="0"/>
          <a:chExt cx="0" cy="0"/>
        </a:xfrm>
      </p:grpSpPr>
      <p:sp>
        <p:nvSpPr>
          <p:cNvPr id="699" name="Google Shape;699;p181: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81: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3" name="Shape 713"/>
        <p:cNvGrpSpPr/>
        <p:nvPr/>
      </p:nvGrpSpPr>
      <p:grpSpPr>
        <a:xfrm>
          <a:off x="0" y="0"/>
          <a:ext cx="0" cy="0"/>
          <a:chOff x="0" y="0"/>
          <a:chExt cx="0" cy="0"/>
        </a:xfrm>
      </p:grpSpPr>
      <p:sp>
        <p:nvSpPr>
          <p:cNvPr id="714" name="Google Shape;714;p182: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82: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1" name="Shape 721"/>
        <p:cNvGrpSpPr/>
        <p:nvPr/>
      </p:nvGrpSpPr>
      <p:grpSpPr>
        <a:xfrm>
          <a:off x="0" y="0"/>
          <a:ext cx="0" cy="0"/>
          <a:chOff x="0" y="0"/>
          <a:chExt cx="0" cy="0"/>
        </a:xfrm>
      </p:grpSpPr>
      <p:sp>
        <p:nvSpPr>
          <p:cNvPr id="722" name="Google Shape;722;p183: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83: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Google Shape;729;p184: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0" name="Google Shape;730;p18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4" name="Shape 734"/>
        <p:cNvGrpSpPr/>
        <p:nvPr/>
      </p:nvGrpSpPr>
      <p:grpSpPr>
        <a:xfrm>
          <a:off x="0" y="0"/>
          <a:ext cx="0" cy="0"/>
          <a:chOff x="0" y="0"/>
          <a:chExt cx="0" cy="0"/>
        </a:xfrm>
      </p:grpSpPr>
      <p:sp>
        <p:nvSpPr>
          <p:cNvPr id="735" name="Google Shape;735;p186: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6" name="Google Shape;736;p18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0" name="Shape 740"/>
        <p:cNvGrpSpPr/>
        <p:nvPr/>
      </p:nvGrpSpPr>
      <p:grpSpPr>
        <a:xfrm>
          <a:off x="0" y="0"/>
          <a:ext cx="0" cy="0"/>
          <a:chOff x="0" y="0"/>
          <a:chExt cx="0" cy="0"/>
        </a:xfrm>
      </p:grpSpPr>
      <p:sp>
        <p:nvSpPr>
          <p:cNvPr id="741" name="Google Shape;741;p1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742" name="Google Shape;742;p188: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43" name="Google Shape;743;p188: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Google Shape;748;p1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9" name="Google Shape;749;p19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3" name="Shape 753"/>
        <p:cNvGrpSpPr/>
        <p:nvPr/>
      </p:nvGrpSpPr>
      <p:grpSpPr>
        <a:xfrm>
          <a:off x="0" y="0"/>
          <a:ext cx="0" cy="0"/>
          <a:chOff x="0" y="0"/>
          <a:chExt cx="0" cy="0"/>
        </a:xfrm>
      </p:grpSpPr>
      <p:sp>
        <p:nvSpPr>
          <p:cNvPr id="754" name="Google Shape;754;p192: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92: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9" name="Shape 759"/>
        <p:cNvGrpSpPr/>
        <p:nvPr/>
      </p:nvGrpSpPr>
      <p:grpSpPr>
        <a:xfrm>
          <a:off x="0" y="0"/>
          <a:ext cx="0" cy="0"/>
          <a:chOff x="0" y="0"/>
          <a:chExt cx="0" cy="0"/>
        </a:xfrm>
      </p:grpSpPr>
      <p:sp>
        <p:nvSpPr>
          <p:cNvPr id="760" name="Google Shape;760;p1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761" name="Google Shape;761;p193: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762" name="Google Shape;762;p193: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6" name="Shape 766"/>
        <p:cNvGrpSpPr/>
        <p:nvPr/>
      </p:nvGrpSpPr>
      <p:grpSpPr>
        <a:xfrm>
          <a:off x="0" y="0"/>
          <a:ext cx="0" cy="0"/>
          <a:chOff x="0" y="0"/>
          <a:chExt cx="0" cy="0"/>
        </a:xfrm>
      </p:grpSpPr>
      <p:sp>
        <p:nvSpPr>
          <p:cNvPr id="767" name="Google Shape;767;p19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95:notes"/>
          <p:cNvSpPr/>
          <p:nvPr>
            <p:ph idx="2" type="sldImg"/>
          </p:nvPr>
        </p:nvSpPr>
        <p:spPr>
          <a:xfrm>
            <a:off x="1143225" y="685800"/>
            <a:ext cx="4572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idx="1" type="subTitle"/>
          </p:nvPr>
        </p:nvSpPr>
        <p:spPr>
          <a:xfrm>
            <a:off x="685800" y="3786737"/>
            <a:ext cx="7772400" cy="10464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1pPr>
            <a:lvl2pPr indent="0" lvl="1"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2pPr>
            <a:lvl3pPr indent="0" lvl="2"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3pPr>
            <a:lvl4pPr indent="0" lvl="3"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4pPr>
            <a:lvl5pPr indent="0" lvl="4"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5pPr>
            <a:lvl6pPr indent="0" lvl="5"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6pPr>
            <a:lvl7pPr indent="0" lvl="6"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7pPr>
            <a:lvl8pPr indent="0" lvl="7"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8pPr>
            <a:lvl9pPr indent="0" lvl="8"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9pPr>
          </a:lstStyle>
          <a:p/>
        </p:txBody>
      </p:sp>
      <p:sp>
        <p:nvSpPr>
          <p:cNvPr id="11" name="Google Shape;11;p2"/>
          <p:cNvSpPr txBox="1"/>
          <p:nvPr>
            <p:ph type="ctrTitle"/>
          </p:nvPr>
        </p:nvSpPr>
        <p:spPr>
          <a:xfrm>
            <a:off x="685800" y="2111123"/>
            <a:ext cx="7772400" cy="15465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2pPr>
            <a:lvl3pPr indent="0" lvl="2" marL="0" marR="0" rtl="0" algn="ctr">
              <a:spcBef>
                <a:spcPts val="0"/>
              </a:spcBef>
              <a:spcAft>
                <a:spcPts val="0"/>
              </a:spcAft>
              <a:buClr>
                <a:schemeClr val="dk1"/>
              </a:buClr>
              <a:buSzPts val="1400"/>
              <a:buFont typeface="Arial"/>
              <a:buNone/>
              <a:defRPr b="1" i="0" sz="4800" u="none" cap="none" strike="noStrike">
                <a:solidFill>
                  <a:schemeClr val="dk1"/>
                </a:solidFill>
              </a:defRPr>
            </a:lvl3pPr>
            <a:lvl4pPr indent="0" lvl="3" marL="0" marR="0" rtl="0" algn="ctr">
              <a:spcBef>
                <a:spcPts val="0"/>
              </a:spcBef>
              <a:spcAft>
                <a:spcPts val="0"/>
              </a:spcAft>
              <a:buClr>
                <a:schemeClr val="dk1"/>
              </a:buClr>
              <a:buSzPts val="1400"/>
              <a:buFont typeface="Arial"/>
              <a:buNone/>
              <a:defRPr b="1" i="0" sz="4800" u="none" cap="none" strike="noStrike">
                <a:solidFill>
                  <a:schemeClr val="dk1"/>
                </a:solidFill>
              </a:defRPr>
            </a:lvl4pPr>
            <a:lvl5pPr indent="0" lvl="4" marL="0" marR="0" rtl="0" algn="ctr">
              <a:spcBef>
                <a:spcPts val="0"/>
              </a:spcBef>
              <a:spcAft>
                <a:spcPts val="0"/>
              </a:spcAft>
              <a:buClr>
                <a:schemeClr val="dk1"/>
              </a:buClr>
              <a:buSzPts val="1400"/>
              <a:buFont typeface="Arial"/>
              <a:buNone/>
              <a:defRPr b="1" i="0" sz="4800" u="none" cap="none" strike="noStrike">
                <a:solidFill>
                  <a:schemeClr val="dk1"/>
                </a:solidFill>
              </a:defRPr>
            </a:lvl5pPr>
            <a:lvl6pPr indent="0" lvl="5" marL="0" marR="0" rtl="0" algn="ctr">
              <a:spcBef>
                <a:spcPts val="0"/>
              </a:spcBef>
              <a:spcAft>
                <a:spcPts val="0"/>
              </a:spcAft>
              <a:buClr>
                <a:schemeClr val="dk1"/>
              </a:buClr>
              <a:buSzPts val="1400"/>
              <a:buFont typeface="Arial"/>
              <a:buNone/>
              <a:defRPr b="1" i="0" sz="4800" u="none" cap="none" strike="noStrike">
                <a:solidFill>
                  <a:schemeClr val="dk1"/>
                </a:solidFill>
              </a:defRPr>
            </a:lvl6pPr>
            <a:lvl7pPr indent="0" lvl="6" marL="0" marR="0" rtl="0" algn="ctr">
              <a:spcBef>
                <a:spcPts val="0"/>
              </a:spcBef>
              <a:spcAft>
                <a:spcPts val="0"/>
              </a:spcAft>
              <a:buClr>
                <a:schemeClr val="dk1"/>
              </a:buClr>
              <a:buSzPts val="1400"/>
              <a:buFont typeface="Arial"/>
              <a:buNone/>
              <a:defRPr b="1" i="0" sz="4800" u="none" cap="none" strike="noStrike">
                <a:solidFill>
                  <a:schemeClr val="dk1"/>
                </a:solidFill>
              </a:defRPr>
            </a:lvl7pPr>
            <a:lvl8pPr indent="0" lvl="7" marL="0" marR="0" rtl="0" algn="ctr">
              <a:spcBef>
                <a:spcPts val="0"/>
              </a:spcBef>
              <a:spcAft>
                <a:spcPts val="0"/>
              </a:spcAft>
              <a:buClr>
                <a:schemeClr val="dk1"/>
              </a:buClr>
              <a:buSzPts val="1400"/>
              <a:buFont typeface="Arial"/>
              <a:buNone/>
              <a:defRPr b="1" i="0" sz="4800" u="none" cap="none" strike="noStrike">
                <a:solidFill>
                  <a:schemeClr val="dk1"/>
                </a:solidFill>
              </a:defRPr>
            </a:lvl8pPr>
            <a:lvl9pPr indent="0" lvl="8" marL="0" marR="0" rtl="0" algn="ctr">
              <a:spcBef>
                <a:spcPts val="0"/>
              </a:spcBef>
              <a:spcAft>
                <a:spcPts val="0"/>
              </a:spcAft>
              <a:buClr>
                <a:schemeClr val="dk1"/>
              </a:buClr>
              <a:buSzPts val="1400"/>
              <a:buFont typeface="Arial"/>
              <a:buNone/>
              <a:defRPr b="1" i="0" sz="4800" u="none" cap="none" strike="noStrike">
                <a:solidFill>
                  <a:schemeClr val="dk1"/>
                </a:solidFill>
              </a:defRPr>
            </a:lvl9pPr>
          </a:lstStyle>
          <a:p/>
        </p:txBody>
      </p:sp>
      <p:sp>
        <p:nvSpPr>
          <p:cNvPr id="12" name="Google Shape;12;p2"/>
          <p:cNvSpPr txBox="1"/>
          <p:nvPr>
            <p:ph idx="12" type="sldNum"/>
          </p:nvPr>
        </p:nvSpPr>
        <p:spPr>
          <a:xfrm>
            <a:off x="8556791" y="6333134"/>
            <a:ext cx="548699" cy="524699"/>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220250" y="122250"/>
            <a:ext cx="8618999" cy="7695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None/>
              <a:defRPr>
                <a:solidFill>
                  <a:srgbClr val="1105B1"/>
                </a:solidFill>
              </a:defRPr>
            </a:lvl1pPr>
            <a:lvl2pPr lvl="1" rtl="0">
              <a:spcBef>
                <a:spcPts val="0"/>
              </a:spcBef>
              <a:spcAft>
                <a:spcPts val="0"/>
              </a:spcAft>
              <a:buSzPts val="1400"/>
              <a:buNone/>
              <a:defRPr>
                <a:solidFill>
                  <a:srgbClr val="1105B1"/>
                </a:solidFill>
              </a:defRPr>
            </a:lvl2pPr>
            <a:lvl3pPr lvl="2" rtl="0">
              <a:spcBef>
                <a:spcPts val="0"/>
              </a:spcBef>
              <a:spcAft>
                <a:spcPts val="0"/>
              </a:spcAft>
              <a:buSzPts val="1400"/>
              <a:buNone/>
              <a:defRPr>
                <a:solidFill>
                  <a:srgbClr val="1105B1"/>
                </a:solidFill>
              </a:defRPr>
            </a:lvl3pPr>
            <a:lvl4pPr lvl="3" rtl="0">
              <a:spcBef>
                <a:spcPts val="0"/>
              </a:spcBef>
              <a:spcAft>
                <a:spcPts val="0"/>
              </a:spcAft>
              <a:buSzPts val="1400"/>
              <a:buNone/>
              <a:defRPr>
                <a:solidFill>
                  <a:srgbClr val="1105B1"/>
                </a:solidFill>
              </a:defRPr>
            </a:lvl4pPr>
            <a:lvl5pPr lvl="4" rtl="0">
              <a:spcBef>
                <a:spcPts val="0"/>
              </a:spcBef>
              <a:spcAft>
                <a:spcPts val="0"/>
              </a:spcAft>
              <a:buSzPts val="1400"/>
              <a:buNone/>
              <a:defRPr>
                <a:solidFill>
                  <a:srgbClr val="1105B1"/>
                </a:solidFill>
              </a:defRPr>
            </a:lvl5pPr>
            <a:lvl6pPr lvl="5" rtl="0">
              <a:spcBef>
                <a:spcPts val="0"/>
              </a:spcBef>
              <a:spcAft>
                <a:spcPts val="0"/>
              </a:spcAft>
              <a:buSzPts val="1400"/>
              <a:buNone/>
              <a:defRPr>
                <a:solidFill>
                  <a:srgbClr val="1105B1"/>
                </a:solidFill>
              </a:defRPr>
            </a:lvl6pPr>
            <a:lvl7pPr lvl="6" rtl="0">
              <a:spcBef>
                <a:spcPts val="0"/>
              </a:spcBef>
              <a:spcAft>
                <a:spcPts val="0"/>
              </a:spcAft>
              <a:buSzPts val="1400"/>
              <a:buNone/>
              <a:defRPr>
                <a:solidFill>
                  <a:srgbClr val="1105B1"/>
                </a:solidFill>
              </a:defRPr>
            </a:lvl7pPr>
            <a:lvl8pPr lvl="7" rtl="0">
              <a:spcBef>
                <a:spcPts val="0"/>
              </a:spcBef>
              <a:spcAft>
                <a:spcPts val="0"/>
              </a:spcAft>
              <a:buSzPts val="1400"/>
              <a:buNone/>
              <a:defRPr>
                <a:solidFill>
                  <a:srgbClr val="1105B1"/>
                </a:solidFill>
              </a:defRPr>
            </a:lvl8pPr>
            <a:lvl9pPr lvl="8" rtl="0">
              <a:spcBef>
                <a:spcPts val="0"/>
              </a:spcBef>
              <a:spcAft>
                <a:spcPts val="0"/>
              </a:spcAft>
              <a:buSzPts val="1400"/>
              <a:buNone/>
              <a:defRPr>
                <a:solidFill>
                  <a:srgbClr val="1105B1"/>
                </a:solidFill>
              </a:defRPr>
            </a:lvl9pPr>
          </a:lstStyle>
          <a:p/>
        </p:txBody>
      </p:sp>
      <p:sp>
        <p:nvSpPr>
          <p:cNvPr id="15" name="Google Shape;15;p3"/>
          <p:cNvSpPr txBox="1"/>
          <p:nvPr>
            <p:ph idx="1" type="body"/>
          </p:nvPr>
        </p:nvSpPr>
        <p:spPr>
          <a:xfrm>
            <a:off x="46500" y="985200"/>
            <a:ext cx="9043800" cy="5582700"/>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SzPts val="1400"/>
              <a:buNone/>
              <a:defRPr sz="2800">
                <a:solidFill>
                  <a:srgbClr val="073763"/>
                </a:solidFill>
              </a:defRPr>
            </a:lvl1pPr>
            <a:lvl2pPr indent="-228600" lvl="1" marL="914400" rtl="0">
              <a:spcBef>
                <a:spcPts val="0"/>
              </a:spcBef>
              <a:spcAft>
                <a:spcPts val="0"/>
              </a:spcAft>
              <a:buSzPts val="1400"/>
              <a:buNone/>
              <a:defRPr/>
            </a:lvl2pPr>
            <a:lvl3pPr indent="-228600" lvl="2" marL="1371600" rtl="0">
              <a:spcBef>
                <a:spcPts val="0"/>
              </a:spcBef>
              <a:spcAft>
                <a:spcPts val="0"/>
              </a:spcAft>
              <a:buSzPts val="1400"/>
              <a:buNone/>
              <a:defRPr/>
            </a:lvl3pPr>
            <a:lvl4pPr indent="-228600" lvl="3" marL="1828800" rtl="0">
              <a:spcBef>
                <a:spcPts val="0"/>
              </a:spcBef>
              <a:spcAft>
                <a:spcPts val="0"/>
              </a:spcAft>
              <a:buSzPts val="1400"/>
              <a:buNone/>
              <a:defRPr/>
            </a:lvl4pPr>
            <a:lvl5pPr indent="-228600" lvl="4" marL="2286000" rtl="0">
              <a:spcBef>
                <a:spcPts val="0"/>
              </a:spcBef>
              <a:spcAft>
                <a:spcPts val="0"/>
              </a:spcAft>
              <a:buSzPts val="1400"/>
              <a:buNone/>
              <a:defRPr/>
            </a:lvl5pPr>
            <a:lvl6pPr indent="-228600" lvl="5" marL="2743200" rtl="0">
              <a:spcBef>
                <a:spcPts val="0"/>
              </a:spcBef>
              <a:spcAft>
                <a:spcPts val="0"/>
              </a:spcAft>
              <a:buSzPts val="1400"/>
              <a:buNone/>
              <a:defRPr/>
            </a:lvl6pPr>
            <a:lvl7pPr indent="-228600" lvl="6" marL="3200400" rtl="0">
              <a:spcBef>
                <a:spcPts val="0"/>
              </a:spcBef>
              <a:spcAft>
                <a:spcPts val="0"/>
              </a:spcAft>
              <a:buSzPts val="1400"/>
              <a:buNone/>
              <a:defRPr/>
            </a:lvl7pPr>
            <a:lvl8pPr indent="-228600" lvl="7" marL="3657600" rtl="0">
              <a:spcBef>
                <a:spcPts val="0"/>
              </a:spcBef>
              <a:spcAft>
                <a:spcPts val="0"/>
              </a:spcAft>
              <a:buSzPts val="1400"/>
              <a:buNone/>
              <a:defRPr/>
            </a:lvl8pPr>
            <a:lvl9pPr indent="-228600" lvl="8" marL="4114800" rtl="0">
              <a:spcBef>
                <a:spcPts val="0"/>
              </a:spcBef>
              <a:spcAft>
                <a:spcPts val="0"/>
              </a:spcAft>
              <a:buSzPts val="1400"/>
              <a:buNone/>
              <a:defRPr/>
            </a:lvl9pPr>
          </a:lstStyle>
          <a:p/>
        </p:txBody>
      </p:sp>
      <p:sp>
        <p:nvSpPr>
          <p:cNvPr id="16" name="Google Shape;16;p3"/>
          <p:cNvSpPr txBox="1"/>
          <p:nvPr>
            <p:ph idx="12" type="sldNum"/>
          </p:nvPr>
        </p:nvSpPr>
        <p:spPr>
          <a:xfrm>
            <a:off x="8556791" y="6333134"/>
            <a:ext cx="548699" cy="524699"/>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7" name="Google Shape;17;p3"/>
          <p:cNvCxnSpPr/>
          <p:nvPr/>
        </p:nvCxnSpPr>
        <p:spPr>
          <a:xfrm flipH="1" rot="10800000">
            <a:off x="207950" y="906650"/>
            <a:ext cx="8716499" cy="4799"/>
          </a:xfrm>
          <a:prstGeom prst="straightConnector1">
            <a:avLst/>
          </a:prstGeom>
          <a:noFill/>
          <a:ln cap="flat" cmpd="sng" w="19050">
            <a:solidFill>
              <a:srgbClr val="20124D"/>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JECT" type="obj">
  <p:cSld name="OBJECT">
    <p:spTree>
      <p:nvGrpSpPr>
        <p:cNvPr id="18" name="Shape 18"/>
        <p:cNvGrpSpPr/>
        <p:nvPr/>
      </p:nvGrpSpPr>
      <p:grpSpPr>
        <a:xfrm>
          <a:off x="0" y="0"/>
          <a:ext cx="0" cy="0"/>
          <a:chOff x="0" y="0"/>
          <a:chExt cx="0" cy="0"/>
        </a:xfrm>
      </p:grpSpPr>
      <p:sp>
        <p:nvSpPr>
          <p:cNvPr id="19" name="Google Shape;19;p4"/>
          <p:cNvSpPr txBox="1"/>
          <p:nvPr>
            <p:ph type="title"/>
          </p:nvPr>
        </p:nvSpPr>
        <p:spPr>
          <a:xfrm>
            <a:off x="457200" y="152400"/>
            <a:ext cx="8229600" cy="990599"/>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None/>
              <a:defRPr b="1">
                <a:solidFill>
                  <a:srgbClr val="C73C39"/>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 name="Google Shape;20;p4"/>
          <p:cNvSpPr txBox="1"/>
          <p:nvPr>
            <p:ph idx="10" type="dt"/>
          </p:nvPr>
        </p:nvSpPr>
        <p:spPr>
          <a:xfrm>
            <a:off x="533400" y="6357769"/>
            <a:ext cx="2289000" cy="3656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1" name="Google Shape;21;p4"/>
          <p:cNvSpPr txBox="1"/>
          <p:nvPr>
            <p:ph idx="11" type="ftr"/>
          </p:nvPr>
        </p:nvSpPr>
        <p:spPr>
          <a:xfrm>
            <a:off x="2898648" y="6356350"/>
            <a:ext cx="3505200" cy="365699"/>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2" name="Google Shape;22;p4"/>
          <p:cNvSpPr txBox="1"/>
          <p:nvPr>
            <p:ph idx="1" type="body"/>
          </p:nvPr>
        </p:nvSpPr>
        <p:spPr>
          <a:xfrm>
            <a:off x="457200" y="1219200"/>
            <a:ext cx="8229600" cy="4937700"/>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SzPts val="1400"/>
              <a:buNone/>
              <a:defRPr>
                <a:solidFill>
                  <a:srgbClr val="0000FF"/>
                </a:solidFill>
              </a:defRPr>
            </a:lvl1pPr>
            <a:lvl2pPr indent="-228600" lvl="1" marL="914400" rtl="0">
              <a:spcBef>
                <a:spcPts val="0"/>
              </a:spcBef>
              <a:spcAft>
                <a:spcPts val="0"/>
              </a:spcAft>
              <a:buSzPts val="1400"/>
              <a:buNone/>
              <a:defRPr>
                <a:solidFill>
                  <a:schemeClr val="dk1"/>
                </a:solidFill>
              </a:defRPr>
            </a:lvl2pPr>
            <a:lvl3pPr indent="-228600" lvl="2" marL="1371600" rtl="0">
              <a:spcBef>
                <a:spcPts val="0"/>
              </a:spcBef>
              <a:spcAft>
                <a:spcPts val="0"/>
              </a:spcAft>
              <a:buSzPts val="1400"/>
              <a:buNone/>
              <a:defRPr/>
            </a:lvl3pPr>
            <a:lvl4pPr indent="-228600" lvl="3" marL="1828800" rtl="0">
              <a:spcBef>
                <a:spcPts val="0"/>
              </a:spcBef>
              <a:spcAft>
                <a:spcPts val="0"/>
              </a:spcAft>
              <a:buSzPts val="1400"/>
              <a:buNone/>
              <a:defRPr/>
            </a:lvl4pPr>
            <a:lvl5pPr indent="-228600" lvl="4" marL="2286000" rtl="0">
              <a:spcBef>
                <a:spcPts val="0"/>
              </a:spcBef>
              <a:spcAft>
                <a:spcPts val="0"/>
              </a:spcAft>
              <a:buSzPts val="1400"/>
              <a:buNone/>
              <a:defRPr/>
            </a:lvl5pPr>
            <a:lvl6pPr indent="-228600" lvl="5" marL="2743200" rtl="0">
              <a:spcBef>
                <a:spcPts val="0"/>
              </a:spcBef>
              <a:spcAft>
                <a:spcPts val="0"/>
              </a:spcAft>
              <a:buSzPts val="1400"/>
              <a:buNone/>
              <a:defRPr/>
            </a:lvl6pPr>
            <a:lvl7pPr indent="-228600" lvl="6" marL="3200400" rtl="0">
              <a:spcBef>
                <a:spcPts val="0"/>
              </a:spcBef>
              <a:spcAft>
                <a:spcPts val="0"/>
              </a:spcAft>
              <a:buSzPts val="1400"/>
              <a:buNone/>
              <a:defRPr/>
            </a:lvl7pPr>
            <a:lvl8pPr indent="-228600" lvl="7" marL="3657600" rtl="0">
              <a:spcBef>
                <a:spcPts val="0"/>
              </a:spcBef>
              <a:spcAft>
                <a:spcPts val="0"/>
              </a:spcAft>
              <a:buSzPts val="1400"/>
              <a:buNone/>
              <a:defRPr/>
            </a:lvl8pPr>
            <a:lvl9pPr indent="-228600" lvl="8" marL="4114800" rtl="0">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3" name="Shape 23"/>
        <p:cNvGrpSpPr/>
        <p:nvPr/>
      </p:nvGrpSpPr>
      <p:grpSpPr>
        <a:xfrm>
          <a:off x="0" y="0"/>
          <a:ext cx="0" cy="0"/>
          <a:chOff x="0" y="0"/>
          <a:chExt cx="0" cy="0"/>
        </a:xfrm>
      </p:grpSpPr>
      <p:sp>
        <p:nvSpPr>
          <p:cNvPr id="24" name="Google Shape;24;p5"/>
          <p:cNvSpPr txBox="1"/>
          <p:nvPr>
            <p:ph idx="12" type="sldNum"/>
          </p:nvPr>
        </p:nvSpPr>
        <p:spPr>
          <a:xfrm>
            <a:off x="8556791" y="6333134"/>
            <a:ext cx="548699" cy="524699"/>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 name="Google Shape;27;p6"/>
          <p:cNvSpPr txBox="1"/>
          <p:nvPr>
            <p:ph idx="12" type="sldNum"/>
          </p:nvPr>
        </p:nvSpPr>
        <p:spPr>
          <a:xfrm>
            <a:off x="8556791" y="6333134"/>
            <a:ext cx="548699" cy="524699"/>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_OBJECTS" type="twoObj">
  <p:cSld name="TWO_OBJECTS">
    <p:spTree>
      <p:nvGrpSpPr>
        <p:cNvPr id="28" name="Shape 28"/>
        <p:cNvGrpSpPr/>
        <p:nvPr/>
      </p:nvGrpSpPr>
      <p:grpSpPr>
        <a:xfrm>
          <a:off x="0" y="0"/>
          <a:ext cx="0" cy="0"/>
          <a:chOff x="0" y="0"/>
          <a:chExt cx="0" cy="0"/>
        </a:xfrm>
      </p:grpSpPr>
      <p:sp>
        <p:nvSpPr>
          <p:cNvPr id="29" name="Google Shape;29;p7"/>
          <p:cNvSpPr txBox="1"/>
          <p:nvPr>
            <p:ph type="title"/>
          </p:nvPr>
        </p:nvSpPr>
        <p:spPr>
          <a:xfrm>
            <a:off x="609600" y="381000"/>
            <a:ext cx="7772400" cy="990599"/>
          </a:xfrm>
          <a:prstGeom prst="rect">
            <a:avLst/>
          </a:prstGeom>
          <a:noFill/>
          <a:ln>
            <a:noFill/>
          </a:ln>
        </p:spPr>
        <p:txBody>
          <a:bodyPr anchorCtr="0" anchor="ctr" bIns="91425" lIns="91425" spcFirstLastPara="1" rIns="91425" wrap="square" tIns="91425">
            <a:noAutofit/>
          </a:bodyPr>
          <a:lstStyle>
            <a:lvl1pPr lvl="0" rtl="0" algn="l">
              <a:spcBef>
                <a:spcPts val="0"/>
              </a:spcBef>
              <a:spcAft>
                <a:spcPts val="0"/>
              </a:spcAft>
              <a:buSzPts val="1400"/>
              <a:buNone/>
              <a:defRPr b="1" sz="4000">
                <a:solidFill>
                  <a:srgbClr val="800000"/>
                </a:solidFill>
                <a:latin typeface="Times New Roman"/>
                <a:ea typeface="Times New Roman"/>
                <a:cs typeface="Times New Roman"/>
                <a:sym typeface="Times New Roman"/>
              </a:defRPr>
            </a:lvl1pPr>
            <a:lvl2pPr lvl="1" rtl="0" algn="l">
              <a:spcBef>
                <a:spcPts val="0"/>
              </a:spcBef>
              <a:spcAft>
                <a:spcPts val="0"/>
              </a:spcAft>
              <a:buSzPts val="1400"/>
              <a:buNone/>
              <a:defRPr b="1" sz="4000">
                <a:solidFill>
                  <a:srgbClr val="800000"/>
                </a:solidFill>
                <a:latin typeface="Times New Roman"/>
                <a:ea typeface="Times New Roman"/>
                <a:cs typeface="Times New Roman"/>
                <a:sym typeface="Times New Roman"/>
              </a:defRPr>
            </a:lvl2pPr>
            <a:lvl3pPr lvl="2" rtl="0" algn="l">
              <a:spcBef>
                <a:spcPts val="0"/>
              </a:spcBef>
              <a:spcAft>
                <a:spcPts val="0"/>
              </a:spcAft>
              <a:buSzPts val="1400"/>
              <a:buNone/>
              <a:defRPr b="1" sz="4000">
                <a:solidFill>
                  <a:srgbClr val="800000"/>
                </a:solidFill>
                <a:latin typeface="Times New Roman"/>
                <a:ea typeface="Times New Roman"/>
                <a:cs typeface="Times New Roman"/>
                <a:sym typeface="Times New Roman"/>
              </a:defRPr>
            </a:lvl3pPr>
            <a:lvl4pPr lvl="3" rtl="0" algn="l">
              <a:spcBef>
                <a:spcPts val="0"/>
              </a:spcBef>
              <a:spcAft>
                <a:spcPts val="0"/>
              </a:spcAft>
              <a:buSzPts val="1400"/>
              <a:buNone/>
              <a:defRPr b="1" sz="4000">
                <a:solidFill>
                  <a:srgbClr val="800000"/>
                </a:solidFill>
                <a:latin typeface="Times New Roman"/>
                <a:ea typeface="Times New Roman"/>
                <a:cs typeface="Times New Roman"/>
                <a:sym typeface="Times New Roman"/>
              </a:defRPr>
            </a:lvl4pPr>
            <a:lvl5pPr lvl="4" rtl="0" algn="l">
              <a:spcBef>
                <a:spcPts val="0"/>
              </a:spcBef>
              <a:spcAft>
                <a:spcPts val="0"/>
              </a:spcAft>
              <a:buSzPts val="1400"/>
              <a:buNone/>
              <a:defRPr b="1" sz="4000">
                <a:solidFill>
                  <a:srgbClr val="800000"/>
                </a:solidFill>
                <a:latin typeface="Times New Roman"/>
                <a:ea typeface="Times New Roman"/>
                <a:cs typeface="Times New Roman"/>
                <a:sym typeface="Times New Roman"/>
              </a:defRPr>
            </a:lvl5pPr>
            <a:lvl6pPr lvl="5" marL="457200" rtl="0" algn="l">
              <a:spcBef>
                <a:spcPts val="0"/>
              </a:spcBef>
              <a:spcAft>
                <a:spcPts val="0"/>
              </a:spcAft>
              <a:buSzPts val="1400"/>
              <a:buNone/>
              <a:defRPr b="1" sz="4000">
                <a:solidFill>
                  <a:srgbClr val="800000"/>
                </a:solidFill>
                <a:latin typeface="Times New Roman"/>
                <a:ea typeface="Times New Roman"/>
                <a:cs typeface="Times New Roman"/>
                <a:sym typeface="Times New Roman"/>
              </a:defRPr>
            </a:lvl6pPr>
            <a:lvl7pPr lvl="6" marL="914400" rtl="0" algn="l">
              <a:spcBef>
                <a:spcPts val="0"/>
              </a:spcBef>
              <a:spcAft>
                <a:spcPts val="0"/>
              </a:spcAft>
              <a:buSzPts val="1400"/>
              <a:buNone/>
              <a:defRPr b="1" sz="4000">
                <a:solidFill>
                  <a:srgbClr val="800000"/>
                </a:solidFill>
                <a:latin typeface="Times New Roman"/>
                <a:ea typeface="Times New Roman"/>
                <a:cs typeface="Times New Roman"/>
                <a:sym typeface="Times New Roman"/>
              </a:defRPr>
            </a:lvl7pPr>
            <a:lvl8pPr lvl="7" marL="1371600" rtl="0" algn="l">
              <a:spcBef>
                <a:spcPts val="0"/>
              </a:spcBef>
              <a:spcAft>
                <a:spcPts val="0"/>
              </a:spcAft>
              <a:buSzPts val="1400"/>
              <a:buNone/>
              <a:defRPr b="1" sz="4000">
                <a:solidFill>
                  <a:srgbClr val="800000"/>
                </a:solidFill>
                <a:latin typeface="Times New Roman"/>
                <a:ea typeface="Times New Roman"/>
                <a:cs typeface="Times New Roman"/>
                <a:sym typeface="Times New Roman"/>
              </a:defRPr>
            </a:lvl8pPr>
            <a:lvl9pPr lvl="8" marL="1828800" rtl="0" algn="l">
              <a:spcBef>
                <a:spcPts val="0"/>
              </a:spcBef>
              <a:spcAft>
                <a:spcPts val="0"/>
              </a:spcAft>
              <a:buSzPts val="1400"/>
              <a:buNone/>
              <a:defRPr b="1" sz="4000">
                <a:solidFill>
                  <a:srgbClr val="800000"/>
                </a:solidFill>
                <a:latin typeface="Times New Roman"/>
                <a:ea typeface="Times New Roman"/>
                <a:cs typeface="Times New Roman"/>
                <a:sym typeface="Times New Roman"/>
              </a:defRPr>
            </a:lvl9pPr>
          </a:lstStyle>
          <a:p/>
        </p:txBody>
      </p:sp>
      <p:sp>
        <p:nvSpPr>
          <p:cNvPr id="30" name="Google Shape;30;p7"/>
          <p:cNvSpPr txBox="1"/>
          <p:nvPr>
            <p:ph idx="1" type="body"/>
          </p:nvPr>
        </p:nvSpPr>
        <p:spPr>
          <a:xfrm>
            <a:off x="685800" y="1752600"/>
            <a:ext cx="3809999" cy="4190999"/>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SzPts val="1400"/>
              <a:buNone/>
              <a:defRPr sz="2800"/>
            </a:lvl1pPr>
            <a:lvl2pPr indent="-228600" lvl="1" marL="914400" rtl="0">
              <a:spcBef>
                <a:spcPts val="0"/>
              </a:spcBef>
              <a:spcAft>
                <a:spcPts val="0"/>
              </a:spcAft>
              <a:buSzPts val="1400"/>
              <a:buNone/>
              <a:defRPr sz="2400"/>
            </a:lvl2pPr>
            <a:lvl3pPr indent="-228600" lvl="2" marL="1371600" rtl="0">
              <a:spcBef>
                <a:spcPts val="0"/>
              </a:spcBef>
              <a:spcAft>
                <a:spcPts val="0"/>
              </a:spcAft>
              <a:buSzPts val="1400"/>
              <a:buNone/>
              <a:defRPr sz="2000"/>
            </a:lvl3pPr>
            <a:lvl4pPr indent="-228600" lvl="3" marL="1828800" rtl="0">
              <a:spcBef>
                <a:spcPts val="0"/>
              </a:spcBef>
              <a:spcAft>
                <a:spcPts val="0"/>
              </a:spcAft>
              <a:buSzPts val="1400"/>
              <a:buNone/>
              <a:defRPr sz="1800"/>
            </a:lvl4pPr>
            <a:lvl5pPr indent="-228600" lvl="4" marL="2286000" rtl="0">
              <a:spcBef>
                <a:spcPts val="0"/>
              </a:spcBef>
              <a:spcAft>
                <a:spcPts val="0"/>
              </a:spcAft>
              <a:buSzPts val="1400"/>
              <a:buNone/>
              <a:defRPr sz="1800"/>
            </a:lvl5pPr>
            <a:lvl6pPr indent="-228600" lvl="5" marL="2743200" rtl="0">
              <a:spcBef>
                <a:spcPts val="0"/>
              </a:spcBef>
              <a:spcAft>
                <a:spcPts val="0"/>
              </a:spcAft>
              <a:buSzPts val="1400"/>
              <a:buNone/>
              <a:defRPr sz="1800"/>
            </a:lvl6pPr>
            <a:lvl7pPr indent="-228600" lvl="6" marL="3200400" rtl="0">
              <a:spcBef>
                <a:spcPts val="0"/>
              </a:spcBef>
              <a:spcAft>
                <a:spcPts val="0"/>
              </a:spcAft>
              <a:buSzPts val="1400"/>
              <a:buNone/>
              <a:defRPr sz="1800"/>
            </a:lvl7pPr>
            <a:lvl8pPr indent="-228600" lvl="7" marL="3657600" rtl="0">
              <a:spcBef>
                <a:spcPts val="0"/>
              </a:spcBef>
              <a:spcAft>
                <a:spcPts val="0"/>
              </a:spcAft>
              <a:buSzPts val="1400"/>
              <a:buNone/>
              <a:defRPr sz="1800"/>
            </a:lvl8pPr>
            <a:lvl9pPr indent="-228600" lvl="8" marL="4114800" rtl="0">
              <a:spcBef>
                <a:spcPts val="0"/>
              </a:spcBef>
              <a:spcAft>
                <a:spcPts val="0"/>
              </a:spcAft>
              <a:buSzPts val="1400"/>
              <a:buNone/>
              <a:defRPr sz="1800"/>
            </a:lvl9pPr>
          </a:lstStyle>
          <a:p/>
        </p:txBody>
      </p:sp>
      <p:sp>
        <p:nvSpPr>
          <p:cNvPr id="31" name="Google Shape;31;p7"/>
          <p:cNvSpPr txBox="1"/>
          <p:nvPr>
            <p:ph idx="2" type="body"/>
          </p:nvPr>
        </p:nvSpPr>
        <p:spPr>
          <a:xfrm>
            <a:off x="4648200" y="1752600"/>
            <a:ext cx="3809999" cy="4190999"/>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SzPts val="1400"/>
              <a:buNone/>
              <a:defRPr sz="2800"/>
            </a:lvl1pPr>
            <a:lvl2pPr indent="-228600" lvl="1" marL="914400" rtl="0">
              <a:spcBef>
                <a:spcPts val="0"/>
              </a:spcBef>
              <a:spcAft>
                <a:spcPts val="0"/>
              </a:spcAft>
              <a:buSzPts val="1400"/>
              <a:buNone/>
              <a:defRPr sz="2400"/>
            </a:lvl2pPr>
            <a:lvl3pPr indent="-228600" lvl="2" marL="1371600" rtl="0">
              <a:spcBef>
                <a:spcPts val="0"/>
              </a:spcBef>
              <a:spcAft>
                <a:spcPts val="0"/>
              </a:spcAft>
              <a:buSzPts val="1400"/>
              <a:buNone/>
              <a:defRPr sz="2000"/>
            </a:lvl3pPr>
            <a:lvl4pPr indent="-228600" lvl="3" marL="1828800" rtl="0">
              <a:spcBef>
                <a:spcPts val="0"/>
              </a:spcBef>
              <a:spcAft>
                <a:spcPts val="0"/>
              </a:spcAft>
              <a:buSzPts val="1400"/>
              <a:buNone/>
              <a:defRPr sz="1800"/>
            </a:lvl4pPr>
            <a:lvl5pPr indent="-228600" lvl="4" marL="2286000" rtl="0">
              <a:spcBef>
                <a:spcPts val="0"/>
              </a:spcBef>
              <a:spcAft>
                <a:spcPts val="0"/>
              </a:spcAft>
              <a:buSzPts val="1400"/>
              <a:buNone/>
              <a:defRPr sz="1800"/>
            </a:lvl5pPr>
            <a:lvl6pPr indent="-228600" lvl="5" marL="2743200" rtl="0">
              <a:spcBef>
                <a:spcPts val="0"/>
              </a:spcBef>
              <a:spcAft>
                <a:spcPts val="0"/>
              </a:spcAft>
              <a:buSzPts val="1400"/>
              <a:buNone/>
              <a:defRPr sz="1800"/>
            </a:lvl6pPr>
            <a:lvl7pPr indent="-228600" lvl="6" marL="3200400" rtl="0">
              <a:spcBef>
                <a:spcPts val="0"/>
              </a:spcBef>
              <a:spcAft>
                <a:spcPts val="0"/>
              </a:spcAft>
              <a:buSzPts val="1400"/>
              <a:buNone/>
              <a:defRPr sz="1800"/>
            </a:lvl7pPr>
            <a:lvl8pPr indent="-228600" lvl="7" marL="3657600" rtl="0">
              <a:spcBef>
                <a:spcPts val="0"/>
              </a:spcBef>
              <a:spcAft>
                <a:spcPts val="0"/>
              </a:spcAft>
              <a:buSzPts val="1400"/>
              <a:buNone/>
              <a:defRPr sz="1800"/>
            </a:lvl8pPr>
            <a:lvl9pPr indent="-228600" lvl="8" marL="4114800" rtl="0">
              <a:spcBef>
                <a:spcPts val="0"/>
              </a:spcBef>
              <a:spcAft>
                <a:spcPts val="0"/>
              </a:spcAft>
              <a:buSzPts val="1400"/>
              <a:buNone/>
              <a:defRPr sz="1800"/>
            </a:lvl9pPr>
          </a:lstStyle>
          <a:p/>
        </p:txBody>
      </p:sp>
      <p:sp>
        <p:nvSpPr>
          <p:cNvPr id="32" name="Google Shape;32;p7"/>
          <p:cNvSpPr txBox="1"/>
          <p:nvPr>
            <p:ph idx="10" type="dt"/>
          </p:nvPr>
        </p:nvSpPr>
        <p:spPr>
          <a:xfrm>
            <a:off x="685800" y="6477000"/>
            <a:ext cx="1904999" cy="457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FF6600"/>
              </a:buClr>
              <a:buSzPts val="1400"/>
              <a:buFont typeface="Times New Roman"/>
              <a:buNone/>
              <a:defRPr b="1" i="0" sz="1400" u="none" cap="none" strike="noStrike">
                <a:solidFill>
                  <a:srgbClr val="FF6600"/>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9pPr>
          </a:lstStyle>
          <a:p/>
        </p:txBody>
      </p:sp>
      <p:sp>
        <p:nvSpPr>
          <p:cNvPr id="33" name="Google Shape;33;p7"/>
          <p:cNvSpPr txBox="1"/>
          <p:nvPr>
            <p:ph idx="11" type="ftr"/>
          </p:nvPr>
        </p:nvSpPr>
        <p:spPr>
          <a:xfrm>
            <a:off x="2590800" y="6434137"/>
            <a:ext cx="3657600" cy="4572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CC0000"/>
              </a:buClr>
              <a:buSzPts val="1400"/>
              <a:buFont typeface="Times New Roman"/>
              <a:buNone/>
              <a:defRPr b="1" i="1" sz="1600" u="none" cap="none" strike="noStrike">
                <a:solidFill>
                  <a:srgbClr val="CC0000"/>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4" name="Shape 34"/>
        <p:cNvGrpSpPr/>
        <p:nvPr/>
      </p:nvGrpSpPr>
      <p:grpSpPr>
        <a:xfrm>
          <a:off x="0" y="0"/>
          <a:ext cx="0" cy="0"/>
          <a:chOff x="0" y="0"/>
          <a:chExt cx="0" cy="0"/>
        </a:xfrm>
      </p:grpSpPr>
      <p:sp>
        <p:nvSpPr>
          <p:cNvPr id="35" name="Google Shape;35;p8"/>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6" name="Google Shape;36;p8"/>
          <p:cNvSpPr txBox="1"/>
          <p:nvPr>
            <p:ph idx="1" type="body"/>
          </p:nvPr>
        </p:nvSpPr>
        <p:spPr>
          <a:xfrm>
            <a:off x="457200" y="1600200"/>
            <a:ext cx="3994500" cy="4967700"/>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SzPts val="1400"/>
              <a:buNone/>
              <a:defRPr/>
            </a:lvl1pPr>
            <a:lvl2pPr indent="-228600" lvl="1" marL="914400" rtl="0">
              <a:spcBef>
                <a:spcPts val="0"/>
              </a:spcBef>
              <a:spcAft>
                <a:spcPts val="0"/>
              </a:spcAft>
              <a:buSzPts val="1400"/>
              <a:buNone/>
              <a:defRPr/>
            </a:lvl2pPr>
            <a:lvl3pPr indent="-228600" lvl="2" marL="1371600" rtl="0">
              <a:spcBef>
                <a:spcPts val="0"/>
              </a:spcBef>
              <a:spcAft>
                <a:spcPts val="0"/>
              </a:spcAft>
              <a:buSzPts val="1400"/>
              <a:buNone/>
              <a:defRPr/>
            </a:lvl3pPr>
            <a:lvl4pPr indent="-228600" lvl="3" marL="1828800" rtl="0">
              <a:spcBef>
                <a:spcPts val="0"/>
              </a:spcBef>
              <a:spcAft>
                <a:spcPts val="0"/>
              </a:spcAft>
              <a:buSzPts val="1400"/>
              <a:buNone/>
              <a:defRPr/>
            </a:lvl4pPr>
            <a:lvl5pPr indent="-228600" lvl="4" marL="2286000" rtl="0">
              <a:spcBef>
                <a:spcPts val="0"/>
              </a:spcBef>
              <a:spcAft>
                <a:spcPts val="0"/>
              </a:spcAft>
              <a:buSzPts val="1400"/>
              <a:buNone/>
              <a:defRPr/>
            </a:lvl5pPr>
            <a:lvl6pPr indent="-228600" lvl="5" marL="2743200" rtl="0">
              <a:spcBef>
                <a:spcPts val="0"/>
              </a:spcBef>
              <a:spcAft>
                <a:spcPts val="0"/>
              </a:spcAft>
              <a:buSzPts val="1400"/>
              <a:buNone/>
              <a:defRPr/>
            </a:lvl6pPr>
            <a:lvl7pPr indent="-228600" lvl="6" marL="3200400" rtl="0">
              <a:spcBef>
                <a:spcPts val="0"/>
              </a:spcBef>
              <a:spcAft>
                <a:spcPts val="0"/>
              </a:spcAft>
              <a:buSzPts val="1400"/>
              <a:buNone/>
              <a:defRPr/>
            </a:lvl7pPr>
            <a:lvl8pPr indent="-228600" lvl="7" marL="3657600" rtl="0">
              <a:spcBef>
                <a:spcPts val="0"/>
              </a:spcBef>
              <a:spcAft>
                <a:spcPts val="0"/>
              </a:spcAft>
              <a:buSzPts val="1400"/>
              <a:buNone/>
              <a:defRPr/>
            </a:lvl8pPr>
            <a:lvl9pPr indent="-228600" lvl="8" marL="4114800" rtl="0">
              <a:spcBef>
                <a:spcPts val="0"/>
              </a:spcBef>
              <a:spcAft>
                <a:spcPts val="0"/>
              </a:spcAft>
              <a:buSzPts val="1400"/>
              <a:buNone/>
              <a:defRPr/>
            </a:lvl9pPr>
          </a:lstStyle>
          <a:p/>
        </p:txBody>
      </p:sp>
      <p:sp>
        <p:nvSpPr>
          <p:cNvPr id="37" name="Google Shape;37;p8"/>
          <p:cNvSpPr txBox="1"/>
          <p:nvPr>
            <p:ph idx="2" type="body"/>
          </p:nvPr>
        </p:nvSpPr>
        <p:spPr>
          <a:xfrm>
            <a:off x="4692273" y="1600200"/>
            <a:ext cx="3994500" cy="4967700"/>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SzPts val="1400"/>
              <a:buNone/>
              <a:defRPr/>
            </a:lvl1pPr>
            <a:lvl2pPr indent="-228600" lvl="1" marL="914400" rtl="0">
              <a:spcBef>
                <a:spcPts val="0"/>
              </a:spcBef>
              <a:spcAft>
                <a:spcPts val="0"/>
              </a:spcAft>
              <a:buSzPts val="1400"/>
              <a:buNone/>
              <a:defRPr/>
            </a:lvl2pPr>
            <a:lvl3pPr indent="-228600" lvl="2" marL="1371600" rtl="0">
              <a:spcBef>
                <a:spcPts val="0"/>
              </a:spcBef>
              <a:spcAft>
                <a:spcPts val="0"/>
              </a:spcAft>
              <a:buSzPts val="1400"/>
              <a:buNone/>
              <a:defRPr/>
            </a:lvl3pPr>
            <a:lvl4pPr indent="-228600" lvl="3" marL="1828800" rtl="0">
              <a:spcBef>
                <a:spcPts val="0"/>
              </a:spcBef>
              <a:spcAft>
                <a:spcPts val="0"/>
              </a:spcAft>
              <a:buSzPts val="1400"/>
              <a:buNone/>
              <a:defRPr/>
            </a:lvl4pPr>
            <a:lvl5pPr indent="-228600" lvl="4" marL="2286000" rtl="0">
              <a:spcBef>
                <a:spcPts val="0"/>
              </a:spcBef>
              <a:spcAft>
                <a:spcPts val="0"/>
              </a:spcAft>
              <a:buSzPts val="1400"/>
              <a:buNone/>
              <a:defRPr/>
            </a:lvl5pPr>
            <a:lvl6pPr indent="-228600" lvl="5" marL="2743200" rtl="0">
              <a:spcBef>
                <a:spcPts val="0"/>
              </a:spcBef>
              <a:spcAft>
                <a:spcPts val="0"/>
              </a:spcAft>
              <a:buSzPts val="1400"/>
              <a:buNone/>
              <a:defRPr/>
            </a:lvl6pPr>
            <a:lvl7pPr indent="-228600" lvl="6" marL="3200400" rtl="0">
              <a:spcBef>
                <a:spcPts val="0"/>
              </a:spcBef>
              <a:spcAft>
                <a:spcPts val="0"/>
              </a:spcAft>
              <a:buSzPts val="1400"/>
              <a:buNone/>
              <a:defRPr/>
            </a:lvl7pPr>
            <a:lvl8pPr indent="-228600" lvl="7" marL="3657600" rtl="0">
              <a:spcBef>
                <a:spcPts val="0"/>
              </a:spcBef>
              <a:spcAft>
                <a:spcPts val="0"/>
              </a:spcAft>
              <a:buSzPts val="1400"/>
              <a:buNone/>
              <a:defRPr/>
            </a:lvl8pPr>
            <a:lvl9pPr indent="-228600" lvl="8" marL="4114800" rtl="0">
              <a:spcBef>
                <a:spcPts val="0"/>
              </a:spcBef>
              <a:spcAft>
                <a:spcPts val="0"/>
              </a:spcAft>
              <a:buSzPts val="1400"/>
              <a:buNone/>
              <a:defRPr/>
            </a:lvl9pPr>
          </a:lstStyle>
          <a:p/>
        </p:txBody>
      </p:sp>
      <p:sp>
        <p:nvSpPr>
          <p:cNvPr id="38" name="Google Shape;38;p8"/>
          <p:cNvSpPr txBox="1"/>
          <p:nvPr>
            <p:ph idx="12" type="sldNum"/>
          </p:nvPr>
        </p:nvSpPr>
        <p:spPr>
          <a:xfrm>
            <a:off x="8556791" y="6333134"/>
            <a:ext cx="548699" cy="524699"/>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
    <p:spTree>
      <p:nvGrpSpPr>
        <p:cNvPr id="39" name="Shape 39"/>
        <p:cNvGrpSpPr/>
        <p:nvPr/>
      </p:nvGrpSpPr>
      <p:grpSpPr>
        <a:xfrm>
          <a:off x="0" y="0"/>
          <a:ext cx="0" cy="0"/>
          <a:chOff x="0" y="0"/>
          <a:chExt cx="0" cy="0"/>
        </a:xfrm>
      </p:grpSpPr>
      <p:sp>
        <p:nvSpPr>
          <p:cNvPr id="40" name="Google Shape;40;p9"/>
          <p:cNvSpPr txBox="1"/>
          <p:nvPr>
            <p:ph idx="1" type="body"/>
          </p:nvPr>
        </p:nvSpPr>
        <p:spPr>
          <a:xfrm>
            <a:off x="457200" y="5875078"/>
            <a:ext cx="8229600" cy="692700"/>
          </a:xfrm>
          <a:prstGeom prst="rect">
            <a:avLst/>
          </a:prstGeom>
          <a:noFill/>
          <a:ln>
            <a:noFill/>
          </a:ln>
        </p:spPr>
        <p:txBody>
          <a:bodyPr anchorCtr="0" anchor="t" bIns="91425" lIns="91425" spcFirstLastPara="1" rIns="91425" wrap="square" tIns="91425">
            <a:noAutofit/>
          </a:bodyPr>
          <a:lstStyle>
            <a:lvl1pPr indent="-228600" lvl="0" marL="457200" rtl="0" algn="ctr">
              <a:spcBef>
                <a:spcPts val="0"/>
              </a:spcBef>
              <a:spcAft>
                <a:spcPts val="0"/>
              </a:spcAft>
              <a:buClr>
                <a:schemeClr val="dk1"/>
              </a:buClr>
              <a:buSzPts val="1400"/>
              <a:buFont typeface="Arial"/>
              <a:buNone/>
              <a:defRPr sz="1800">
                <a:solidFill>
                  <a:schemeClr val="dk1"/>
                </a:solidFill>
              </a:defRPr>
            </a:lvl1pPr>
            <a:lvl2pPr indent="-228600" lvl="1" marL="914400" rtl="0">
              <a:spcBef>
                <a:spcPts val="480"/>
              </a:spcBef>
              <a:spcAft>
                <a:spcPts val="0"/>
              </a:spcAft>
              <a:buSzPts val="1400"/>
              <a:buNone/>
              <a:defRPr sz="2400"/>
            </a:lvl2pPr>
            <a:lvl3pPr indent="-228600" lvl="2" marL="1371600" rtl="0">
              <a:spcBef>
                <a:spcPts val="480"/>
              </a:spcBef>
              <a:spcAft>
                <a:spcPts val="0"/>
              </a:spcAft>
              <a:buSzPts val="1400"/>
              <a:buNone/>
              <a:defRPr sz="2400"/>
            </a:lvl3pPr>
            <a:lvl4pPr indent="-228600" lvl="3" marL="1828800" rtl="0">
              <a:spcBef>
                <a:spcPts val="360"/>
              </a:spcBef>
              <a:spcAft>
                <a:spcPts val="0"/>
              </a:spcAft>
              <a:buSzPts val="1400"/>
              <a:buNone/>
              <a:defRPr sz="1800"/>
            </a:lvl4pPr>
            <a:lvl5pPr indent="-228600" lvl="4" marL="2286000" rtl="0">
              <a:spcBef>
                <a:spcPts val="360"/>
              </a:spcBef>
              <a:spcAft>
                <a:spcPts val="0"/>
              </a:spcAft>
              <a:buSzPts val="1400"/>
              <a:buNone/>
              <a:defRPr sz="1800"/>
            </a:lvl5pPr>
            <a:lvl6pPr indent="-228600" lvl="5" marL="2743200" rtl="0">
              <a:spcBef>
                <a:spcPts val="360"/>
              </a:spcBef>
              <a:spcAft>
                <a:spcPts val="0"/>
              </a:spcAft>
              <a:buSzPts val="1400"/>
              <a:buNone/>
              <a:defRPr sz="1800"/>
            </a:lvl6pPr>
            <a:lvl7pPr indent="-228600" lvl="6" marL="3200400" rtl="0">
              <a:spcBef>
                <a:spcPts val="360"/>
              </a:spcBef>
              <a:spcAft>
                <a:spcPts val="0"/>
              </a:spcAft>
              <a:buSzPts val="1400"/>
              <a:buNone/>
              <a:defRPr sz="1800"/>
            </a:lvl7pPr>
            <a:lvl8pPr indent="-228600" lvl="7" marL="3657600" rtl="0">
              <a:spcBef>
                <a:spcPts val="360"/>
              </a:spcBef>
              <a:spcAft>
                <a:spcPts val="0"/>
              </a:spcAft>
              <a:buSzPts val="1400"/>
              <a:buNone/>
              <a:defRPr sz="1800"/>
            </a:lvl8pPr>
            <a:lvl9pPr indent="-228600" lvl="8" marL="4114800" rtl="0">
              <a:spcBef>
                <a:spcPts val="360"/>
              </a:spcBef>
              <a:spcAft>
                <a:spcPts val="0"/>
              </a:spcAft>
              <a:buSzPts val="1400"/>
              <a:buNone/>
              <a:defRPr sz="1800"/>
            </a:lvl9pPr>
          </a:lstStyle>
          <a:p/>
        </p:txBody>
      </p:sp>
      <p:sp>
        <p:nvSpPr>
          <p:cNvPr id="41" name="Google Shape;41;p9"/>
          <p:cNvSpPr txBox="1"/>
          <p:nvPr>
            <p:ph idx="12" type="sldNum"/>
          </p:nvPr>
        </p:nvSpPr>
        <p:spPr>
          <a:xfrm>
            <a:off x="8556791" y="6333134"/>
            <a:ext cx="548699" cy="524699"/>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chemeClr val="lt1"/>
            </a:gs>
            <a:gs pos="30000">
              <a:schemeClr val="lt1"/>
            </a:gs>
            <a:gs pos="100000">
              <a:schemeClr val="lt2"/>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2pPr>
            <a:lvl3pPr indent="0" lvl="2" marL="0" marR="0" rtl="0" algn="l">
              <a:spcBef>
                <a:spcPts val="0"/>
              </a:spcBef>
              <a:spcAft>
                <a:spcPts val="0"/>
              </a:spcAft>
              <a:buClr>
                <a:schemeClr val="dk1"/>
              </a:buClr>
              <a:buSzPts val="1400"/>
              <a:buFont typeface="Arial"/>
              <a:buNone/>
              <a:defRPr b="1" i="0" sz="3600" u="none" cap="none" strike="noStrike">
                <a:solidFill>
                  <a:schemeClr val="dk1"/>
                </a:solidFill>
              </a:defRPr>
            </a:lvl3pPr>
            <a:lvl4pPr indent="0" lvl="3" marL="0" marR="0" rtl="0" algn="l">
              <a:spcBef>
                <a:spcPts val="0"/>
              </a:spcBef>
              <a:spcAft>
                <a:spcPts val="0"/>
              </a:spcAft>
              <a:buClr>
                <a:schemeClr val="dk1"/>
              </a:buClr>
              <a:buSzPts val="1400"/>
              <a:buFont typeface="Arial"/>
              <a:buNone/>
              <a:defRPr b="1" i="0" sz="3600" u="none" cap="none" strike="noStrike">
                <a:solidFill>
                  <a:schemeClr val="dk1"/>
                </a:solidFill>
              </a:defRPr>
            </a:lvl4pPr>
            <a:lvl5pPr indent="0" lvl="4" marL="0" marR="0" rtl="0" algn="l">
              <a:spcBef>
                <a:spcPts val="0"/>
              </a:spcBef>
              <a:spcAft>
                <a:spcPts val="0"/>
              </a:spcAft>
              <a:buClr>
                <a:schemeClr val="dk1"/>
              </a:buClr>
              <a:buSzPts val="1400"/>
              <a:buFont typeface="Arial"/>
              <a:buNone/>
              <a:defRPr b="1" i="0" sz="3600" u="none" cap="none" strike="noStrike">
                <a:solidFill>
                  <a:schemeClr val="dk1"/>
                </a:solidFill>
              </a:defRPr>
            </a:lvl5pPr>
            <a:lvl6pPr indent="0" lvl="5" marL="0" marR="0" rtl="0" algn="l">
              <a:spcBef>
                <a:spcPts val="0"/>
              </a:spcBef>
              <a:spcAft>
                <a:spcPts val="0"/>
              </a:spcAft>
              <a:buClr>
                <a:schemeClr val="dk1"/>
              </a:buClr>
              <a:buSzPts val="1400"/>
              <a:buFont typeface="Arial"/>
              <a:buNone/>
              <a:defRPr b="1" i="0" sz="3600" u="none" cap="none" strike="noStrike">
                <a:solidFill>
                  <a:schemeClr val="dk1"/>
                </a:solidFill>
              </a:defRPr>
            </a:lvl6pPr>
            <a:lvl7pPr indent="0" lvl="6" marL="0" marR="0" rtl="0" algn="l">
              <a:spcBef>
                <a:spcPts val="0"/>
              </a:spcBef>
              <a:spcAft>
                <a:spcPts val="0"/>
              </a:spcAft>
              <a:buClr>
                <a:schemeClr val="dk1"/>
              </a:buClr>
              <a:buSzPts val="1400"/>
              <a:buFont typeface="Arial"/>
              <a:buNone/>
              <a:defRPr b="1" i="0" sz="3600" u="none" cap="none" strike="noStrike">
                <a:solidFill>
                  <a:schemeClr val="dk1"/>
                </a:solidFill>
              </a:defRPr>
            </a:lvl7pPr>
            <a:lvl8pPr indent="0" lvl="7" marL="0" marR="0" rtl="0" algn="l">
              <a:spcBef>
                <a:spcPts val="0"/>
              </a:spcBef>
              <a:spcAft>
                <a:spcPts val="0"/>
              </a:spcAft>
              <a:buClr>
                <a:schemeClr val="dk1"/>
              </a:buClr>
              <a:buSzPts val="1400"/>
              <a:buFont typeface="Arial"/>
              <a:buNone/>
              <a:defRPr b="1" i="0" sz="3600" u="none" cap="none" strike="noStrike">
                <a:solidFill>
                  <a:schemeClr val="dk1"/>
                </a:solidFill>
              </a:defRPr>
            </a:lvl8pPr>
            <a:lvl9pPr indent="0" lvl="8" marL="0" marR="0" rtl="0" algn="l">
              <a:spcBef>
                <a:spcPts val="0"/>
              </a:spcBef>
              <a:spcAft>
                <a:spcPts val="0"/>
              </a:spcAft>
              <a:buClr>
                <a:schemeClr val="dk1"/>
              </a:buClr>
              <a:buSzPts val="1400"/>
              <a:buFont typeface="Arial"/>
              <a:buNone/>
              <a:defRPr b="1" i="0" sz="3600" u="none" cap="none" strike="noStrike">
                <a:solidFill>
                  <a:schemeClr val="dk1"/>
                </a:solidFill>
              </a:defRPr>
            </a:lvl9pPr>
          </a:lstStyle>
          <a:p/>
        </p:txBody>
      </p:sp>
      <p:sp>
        <p:nvSpPr>
          <p:cNvPr id="7" name="Google Shape;7;p1"/>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600"/>
              </a:spcBef>
              <a:spcAft>
                <a:spcPts val="0"/>
              </a:spcAft>
              <a:buClr>
                <a:srgbClr val="000000"/>
              </a:buClr>
              <a:buSzPts val="1400"/>
              <a:buFont typeface="Arial"/>
              <a:buNone/>
              <a:defRPr b="0" i="0" sz="3000" u="none" cap="none" strike="noStrike">
                <a:solidFill>
                  <a:srgbClr val="000000"/>
                </a:solidFill>
                <a:latin typeface="Arial"/>
                <a:ea typeface="Arial"/>
                <a:cs typeface="Arial"/>
                <a:sym typeface="Arial"/>
              </a:defRPr>
            </a:lvl1pPr>
            <a:lvl2pPr indent="-228600" lvl="1" marL="914400" marR="0" rtl="0" algn="l">
              <a:lnSpc>
                <a:spcPct val="100000"/>
              </a:lnSpc>
              <a:spcBef>
                <a:spcPts val="48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2pPr>
            <a:lvl3pPr indent="-228600" lvl="2" marL="1371600" marR="0" rtl="0" algn="l">
              <a:lnSpc>
                <a:spcPct val="100000"/>
              </a:lnSpc>
              <a:spcBef>
                <a:spcPts val="48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3pPr>
            <a:lvl4pPr indent="-228600" lvl="3" marL="1828800" marR="0" rtl="0" algn="l">
              <a:lnSpc>
                <a:spcPct val="100000"/>
              </a:lnSpc>
              <a:spcBef>
                <a:spcPts val="36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36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36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36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36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36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1"/>
          <p:cNvSpPr txBox="1"/>
          <p:nvPr>
            <p:ph idx="12" type="sldNum"/>
          </p:nvPr>
        </p:nvSpPr>
        <p:spPr>
          <a:xfrm>
            <a:off x="8556791" y="6333134"/>
            <a:ext cx="548699" cy="524699"/>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4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5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43.png"/><Relationship Id="rId4" Type="http://schemas.openxmlformats.org/officeDocument/2006/relationships/image" Target="../media/image4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4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49.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4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50.png"/><Relationship Id="rId4" Type="http://schemas.openxmlformats.org/officeDocument/2006/relationships/image" Target="../media/image44.jp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45.jpg"/><Relationship Id="rId4" Type="http://schemas.openxmlformats.org/officeDocument/2006/relationships/image" Target="../media/image47.jpg"/><Relationship Id="rId5" Type="http://schemas.openxmlformats.org/officeDocument/2006/relationships/image" Target="../media/image48.jp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hyperlink" Target="https://www.youtube.com/watch?v=L9jdIm7grCY" TargetMode="External"/><Relationship Id="rId4" Type="http://schemas.openxmlformats.org/officeDocument/2006/relationships/hyperlink" Target="https://www.youtube.com/watch?v=Rlrhxqat_6A"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hyperlink" Target="http://www.indexmundi.com/energy.aspx?country=in&amp;product=total-primary-energy&amp;graph=consumption"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8.png"/><Relationship Id="rId4" Type="http://schemas.openxmlformats.org/officeDocument/2006/relationships/image" Target="../media/image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6.jpg"/><Relationship Id="rId4" Type="http://schemas.openxmlformats.org/officeDocument/2006/relationships/image" Target="../media/image1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hyperlink" Target="http://www.iea.org/publications/freepublications/publication/WEO_2014_ES_English_WEB.pdf" TargetMode="External"/><Relationship Id="rId4" Type="http://schemas.openxmlformats.org/officeDocument/2006/relationships/hyperlink" Target="http://www.iea.org/publications/freepublications/publication/WEO_2014_ES_English_WEB.pdf" TargetMode="External"/><Relationship Id="rId5" Type="http://schemas.openxmlformats.org/officeDocument/2006/relationships/hyperlink" Target="http://www.iea.org/publications/freepublications/publication/WEO_2014_ES_English_WEB.pdf"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en.wikipedia.org/wiki/Nuclear_and_radiation_accidents_and_incidents" TargetMode="External"/><Relationship Id="rId4" Type="http://schemas.openxmlformats.org/officeDocument/2006/relationships/hyperlink" Target="http://en.wikipedia.org/wiki/Nuclear_power_plant" TargetMode="External"/><Relationship Id="rId5" Type="http://schemas.openxmlformats.org/officeDocument/2006/relationships/hyperlink" Target="http://en.wikipedia.org/wiki/Fukushima_Daiichi_nuclear_disaster" TargetMode="External"/><Relationship Id="rId6" Type="http://schemas.openxmlformats.org/officeDocument/2006/relationships/hyperlink" Target="http://en.wikipedia.org/wiki/Three_Mile_Island_accident" TargetMode="External"/><Relationship Id="rId7" Type="http://schemas.openxmlformats.org/officeDocument/2006/relationships/hyperlink" Target="http://en.wikipedia.org/wiki/SL-1" TargetMode="External"/><Relationship Id="rId8" Type="http://schemas.openxmlformats.org/officeDocument/2006/relationships/hyperlink" Target="http://en.wikipedia.org/wiki/Nuclear_and_radiation_accidents_and_incidents"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hyperlink" Target="http://www.iea.org/publications/freepublications/publication/WEO_2014_ES_English_WEB.pd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hyperlink" Target="http://www.naturaledgeproject.net/thegreatsustainabilitydebates-nuclearpower.aspx" TargetMode="External"/><Relationship Id="rId4" Type="http://schemas.openxmlformats.org/officeDocument/2006/relationships/hyperlink" Target="http://discipline.longnow.org/DISCIPLINE_footnotes/Contents.html" TargetMode="External"/><Relationship Id="rId5" Type="http://schemas.openxmlformats.org/officeDocument/2006/relationships/hyperlink" Target="http://www.rmi.org/Knowledge-Center/Library/2009-09_FourNuclearMyths"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22.jpg"/><Relationship Id="rId4" Type="http://schemas.openxmlformats.org/officeDocument/2006/relationships/image" Target="../media/image2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hyperlink" Target="http://www.rmi.org/"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3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2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hyperlink" Target="http://www.ez2c.de/ml/solar_land_area/" TargetMode="External"/><Relationship Id="rId4" Type="http://schemas.openxmlformats.org/officeDocument/2006/relationships/image" Target="../media/image2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 Id="rId3" Type="http://schemas.openxmlformats.org/officeDocument/2006/relationships/image" Target="../media/image2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25.png"/><Relationship Id="rId4" Type="http://schemas.openxmlformats.org/officeDocument/2006/relationships/hyperlink" Target="http://en.wikipedia.org/wiki/Solar_energy"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27.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28.jpg"/><Relationship Id="rId4" Type="http://schemas.openxmlformats.org/officeDocument/2006/relationships/image" Target="../media/image31.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1.xml"/><Relationship Id="rId3" Type="http://schemas.openxmlformats.org/officeDocument/2006/relationships/hyperlink" Target="https://www.youtube.com/watch?v=GrEWEJDWaMQ"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30.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32.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33.png"/><Relationship Id="rId4" Type="http://schemas.openxmlformats.org/officeDocument/2006/relationships/hyperlink" Target="http://en.wikipedia.org/wiki/Wind_power"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hyperlink" Target="http://www.iea.org/publications/freepublications/publication/WEO_2014_ES_English_WEB.pdf"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36.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3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35.jpg"/><Relationship Id="rId4" Type="http://schemas.openxmlformats.org/officeDocument/2006/relationships/image" Target="../media/image32.jpg"/><Relationship Id="rId5" Type="http://schemas.openxmlformats.org/officeDocument/2006/relationships/hyperlink" Target="https://www.youtube.com/watch?v=tdivW7inP0k" TargetMode="External"/><Relationship Id="rId6" Type="http://schemas.openxmlformats.org/officeDocument/2006/relationships/hyperlink" Target="https://www.youtube.com/watch?v=lsSUPpwtqhQ" TargetMode="External"/><Relationship Id="rId7" Type="http://schemas.openxmlformats.org/officeDocument/2006/relationships/hyperlink" Target="https://www.youtube.com/watch?v=lsSUPpwtqhQ" TargetMode="External"/><Relationship Id="rId8" Type="http://schemas.openxmlformats.org/officeDocument/2006/relationships/hyperlink" Target="https://en.wikipedia.org/wiki/Energy_conversion_efficiency"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39.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38.gi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hyperlink" Target="http://en.wikipedia.org/wiki/Solar_power" TargetMode="External"/><Relationship Id="rId4" Type="http://schemas.openxmlformats.org/officeDocument/2006/relationships/hyperlink" Target="http://en.wikipedia.org/wiki/Wind_power" TargetMode="External"/><Relationship Id="rId5" Type="http://schemas.openxmlformats.org/officeDocument/2006/relationships/hyperlink" Target="http://blog.rmi.org/blog_2015_11_30_3_ways_wind_and_solar_can_continue_to_grow_in_a_21st_century_grid"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hyperlink" Target="http://www.youtube.com/watch?v=EnOSnJJSP5c"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 name="Shape 45"/>
        <p:cNvGrpSpPr/>
        <p:nvPr/>
      </p:nvGrpSpPr>
      <p:grpSpPr>
        <a:xfrm>
          <a:off x="0" y="0"/>
          <a:ext cx="0" cy="0"/>
          <a:chOff x="0" y="0"/>
          <a:chExt cx="0" cy="0"/>
        </a:xfrm>
      </p:grpSpPr>
      <p:pic>
        <p:nvPicPr>
          <p:cNvPr id="46" name="Google Shape;46;p10"/>
          <p:cNvPicPr preferRelativeResize="0"/>
          <p:nvPr/>
        </p:nvPicPr>
        <p:blipFill rotWithShape="1">
          <a:blip r:embed="rId3">
            <a:alphaModFix/>
          </a:blip>
          <a:srcRect b="0" l="0" r="0" t="0"/>
          <a:stretch/>
        </p:blipFill>
        <p:spPr>
          <a:xfrm>
            <a:off x="0" y="0"/>
            <a:ext cx="9144000" cy="6774250"/>
          </a:xfrm>
          <a:prstGeom prst="rect">
            <a:avLst/>
          </a:prstGeom>
          <a:noFill/>
          <a:ln>
            <a:noFill/>
          </a:ln>
        </p:spPr>
      </p:pic>
      <p:sp>
        <p:nvSpPr>
          <p:cNvPr id="47" name="Google Shape;47;p10"/>
          <p:cNvSpPr txBox="1"/>
          <p:nvPr>
            <p:ph type="ctrTitle"/>
          </p:nvPr>
        </p:nvSpPr>
        <p:spPr>
          <a:xfrm>
            <a:off x="1156975" y="252673"/>
            <a:ext cx="7772400" cy="15465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dk1"/>
              </a:buClr>
              <a:buFont typeface="Arial"/>
              <a:buNone/>
            </a:pPr>
            <a:r>
              <a:rPr b="1" i="0" lang="en" sz="4800" u="none" cap="none" strike="noStrike">
                <a:solidFill>
                  <a:srgbClr val="FFFF00"/>
                </a:solidFill>
                <a:latin typeface="Arial"/>
                <a:ea typeface="Arial"/>
                <a:cs typeface="Arial"/>
                <a:sym typeface="Arial"/>
              </a:rPr>
              <a:t>Energy Resources</a:t>
            </a:r>
            <a:endParaRPr/>
          </a:p>
        </p:txBody>
      </p:sp>
      <p:sp>
        <p:nvSpPr>
          <p:cNvPr id="48" name="Google Shape;48;p10"/>
          <p:cNvSpPr txBox="1"/>
          <p:nvPr>
            <p:ph idx="1" type="subTitle"/>
          </p:nvPr>
        </p:nvSpPr>
        <p:spPr>
          <a:xfrm>
            <a:off x="685800" y="5949445"/>
            <a:ext cx="7772400" cy="654599"/>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Font typeface="Arial"/>
              <a:buNone/>
            </a:pPr>
            <a:r>
              <a:rPr b="0" i="0" lang="en" sz="3000" u="none" cap="none" strike="noStrike">
                <a:solidFill>
                  <a:srgbClr val="FFFFFF"/>
                </a:solidFill>
                <a:latin typeface="Arial"/>
                <a:ea typeface="Arial"/>
                <a:cs typeface="Arial"/>
                <a:sym typeface="Arial"/>
              </a:rPr>
              <a:t>Dr. Nikhil K. Kothurkar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220250" y="122250"/>
            <a:ext cx="8618999" cy="76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1105B1"/>
              </a:buClr>
              <a:buFont typeface="Arial"/>
              <a:buNone/>
            </a:pPr>
            <a:r>
              <a:rPr b="1" i="0" lang="en" sz="3600" u="none" cap="none" strike="noStrike">
                <a:solidFill>
                  <a:srgbClr val="1105B1"/>
                </a:solidFill>
                <a:latin typeface="Arial"/>
                <a:ea typeface="Arial"/>
                <a:cs typeface="Arial"/>
                <a:sym typeface="Arial"/>
              </a:rPr>
              <a:t>Outline</a:t>
            </a:r>
            <a:endParaRPr/>
          </a:p>
        </p:txBody>
      </p:sp>
      <p:sp>
        <p:nvSpPr>
          <p:cNvPr id="109" name="Google Shape;109;p19"/>
          <p:cNvSpPr txBox="1"/>
          <p:nvPr>
            <p:ph idx="1" type="body"/>
          </p:nvPr>
        </p:nvSpPr>
        <p:spPr>
          <a:xfrm>
            <a:off x="46500" y="985200"/>
            <a:ext cx="9043800" cy="5582700"/>
          </a:xfrm>
          <a:prstGeom prst="rect">
            <a:avLst/>
          </a:prstGeom>
          <a:noFill/>
          <a:ln>
            <a:noFill/>
          </a:ln>
        </p:spPr>
        <p:txBody>
          <a:bodyPr anchorCtr="0" anchor="t" bIns="91425" lIns="91425" spcFirstLastPara="1" rIns="91425" wrap="square" tIns="91425">
            <a:noAutofit/>
          </a:bodyPr>
          <a:lstStyle/>
          <a:p>
            <a:pPr indent="-342900" lvl="0" marL="342900" marR="0" rtl="0" algn="l">
              <a:lnSpc>
                <a:spcPct val="100000"/>
              </a:lnSpc>
              <a:spcBef>
                <a:spcPts val="0"/>
              </a:spcBef>
              <a:spcAft>
                <a:spcPts val="0"/>
              </a:spcAft>
              <a:buClr>
                <a:srgbClr val="666666"/>
              </a:buClr>
              <a:buSzPts val="2800"/>
              <a:buFont typeface="Arial"/>
              <a:buChar char="●"/>
            </a:pPr>
            <a:r>
              <a:rPr b="0" i="0" lang="en" sz="2800" u="none" cap="none" strike="noStrike">
                <a:solidFill>
                  <a:srgbClr val="666666"/>
                </a:solidFill>
                <a:latin typeface="Arial"/>
                <a:ea typeface="Arial"/>
                <a:cs typeface="Arial"/>
                <a:sym typeface="Arial"/>
              </a:rPr>
              <a:t>Units and Terms</a:t>
            </a:r>
            <a:endParaRPr/>
          </a:p>
          <a:p>
            <a:pPr indent="-342900" lvl="0" marL="342900" marR="0" rtl="0" algn="l">
              <a:lnSpc>
                <a:spcPct val="100000"/>
              </a:lnSpc>
              <a:spcBef>
                <a:spcPts val="0"/>
              </a:spcBef>
              <a:spcAft>
                <a:spcPts val="0"/>
              </a:spcAft>
              <a:buClr>
                <a:srgbClr val="0000FF"/>
              </a:buClr>
              <a:buSzPts val="2800"/>
              <a:buFont typeface="Arial"/>
              <a:buChar char="●"/>
            </a:pPr>
            <a:r>
              <a:rPr b="0" i="0" lang="en" sz="2800" u="none" cap="none" strike="noStrike">
                <a:solidFill>
                  <a:srgbClr val="0000FF"/>
                </a:solidFill>
                <a:latin typeface="Arial"/>
                <a:ea typeface="Arial"/>
                <a:cs typeface="Arial"/>
                <a:sym typeface="Arial"/>
              </a:rPr>
              <a:t>Energy Resources, Depletion and Risks</a:t>
            </a:r>
            <a:endParaRPr/>
          </a:p>
          <a:p>
            <a:pPr indent="-342900" lvl="0" marL="342900" marR="0" rtl="0" algn="l">
              <a:lnSpc>
                <a:spcPct val="100000"/>
              </a:lnSpc>
              <a:spcBef>
                <a:spcPts val="0"/>
              </a:spcBef>
              <a:spcAft>
                <a:spcPts val="0"/>
              </a:spcAft>
              <a:buClr>
                <a:srgbClr val="666666"/>
              </a:buClr>
              <a:buSzPts val="2800"/>
              <a:buFont typeface="Arial"/>
              <a:buChar char="●"/>
            </a:pPr>
            <a:r>
              <a:rPr b="0" i="0" lang="en" sz="2800" u="none" cap="none" strike="noStrike">
                <a:solidFill>
                  <a:srgbClr val="666666"/>
                </a:solidFill>
                <a:latin typeface="Arial"/>
                <a:ea typeface="Arial"/>
                <a:cs typeface="Arial"/>
                <a:sym typeface="Arial"/>
              </a:rPr>
              <a:t>Environmentally Benign Forms of Energy</a:t>
            </a:r>
            <a:endParaRPr/>
          </a:p>
          <a:p>
            <a:pPr indent="-342900" lvl="0" marL="342900" marR="0" rtl="0" algn="l">
              <a:lnSpc>
                <a:spcPct val="100000"/>
              </a:lnSpc>
              <a:spcBef>
                <a:spcPts val="0"/>
              </a:spcBef>
              <a:spcAft>
                <a:spcPts val="0"/>
              </a:spcAft>
              <a:buClr>
                <a:srgbClr val="666666"/>
              </a:buClr>
              <a:buSzPts val="2800"/>
              <a:buFont typeface="Arial"/>
              <a:buChar char="●"/>
            </a:pPr>
            <a:r>
              <a:rPr b="0" i="0" lang="en" sz="2800" u="none" cap="none" strike="noStrike">
                <a:solidFill>
                  <a:srgbClr val="666666"/>
                </a:solidFill>
                <a:latin typeface="Arial"/>
                <a:ea typeface="Arial"/>
                <a:cs typeface="Arial"/>
                <a:sym typeface="Arial"/>
              </a:rPr>
              <a:t>Efficiency Measures</a:t>
            </a:r>
            <a:endParaRPr/>
          </a:p>
          <a:p>
            <a:pPr indent="-342900" lvl="0" marL="342900" marR="0" rtl="0" algn="l">
              <a:lnSpc>
                <a:spcPct val="100000"/>
              </a:lnSpc>
              <a:spcBef>
                <a:spcPts val="480"/>
              </a:spcBef>
              <a:spcAft>
                <a:spcPts val="0"/>
              </a:spcAft>
              <a:buClr>
                <a:srgbClr val="666666"/>
              </a:buClr>
              <a:buSzPts val="2400"/>
              <a:buFont typeface="Arial"/>
              <a:buChar char="●"/>
            </a:pPr>
            <a:r>
              <a:rPr b="0" i="0" lang="en" sz="2800" u="none" cap="none" strike="noStrike">
                <a:solidFill>
                  <a:srgbClr val="666666"/>
                </a:solidFill>
                <a:latin typeface="Arial"/>
                <a:ea typeface="Arial"/>
                <a:cs typeface="Arial"/>
                <a:sym typeface="Arial"/>
              </a:rPr>
              <a:t>Reduction in Consumption—Individual Perspective</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rgbClr val="66666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73763"/>
              </a:buClr>
              <a:buFont typeface="Arial"/>
              <a:buNone/>
            </a:pPr>
            <a:r>
              <a:t/>
            </a:r>
            <a:endParaRPr b="0" i="0" sz="2800" u="none" cap="none" strike="noStrike">
              <a:solidFill>
                <a:srgbClr val="666666"/>
              </a:solidFill>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5" name="Shape 775"/>
        <p:cNvGrpSpPr/>
        <p:nvPr/>
      </p:nvGrpSpPr>
      <p:grpSpPr>
        <a:xfrm>
          <a:off x="0" y="0"/>
          <a:ext cx="0" cy="0"/>
          <a:chOff x="0" y="0"/>
          <a:chExt cx="0" cy="0"/>
        </a:xfrm>
      </p:grpSpPr>
      <p:sp>
        <p:nvSpPr>
          <p:cNvPr id="776" name="Google Shape;776;p109"/>
          <p:cNvSpPr txBox="1"/>
          <p:nvPr>
            <p:ph type="title"/>
          </p:nvPr>
        </p:nvSpPr>
        <p:spPr>
          <a:xfrm>
            <a:off x="220250" y="122250"/>
            <a:ext cx="8618999" cy="76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1105B1"/>
              </a:buClr>
              <a:buFont typeface="Arial"/>
              <a:buNone/>
            </a:pPr>
            <a:r>
              <a:rPr b="1" i="0" lang="en" sz="3600" u="none" cap="none" strike="noStrike">
                <a:solidFill>
                  <a:srgbClr val="1105B1"/>
                </a:solidFill>
                <a:latin typeface="Arial"/>
                <a:ea typeface="Arial"/>
                <a:cs typeface="Arial"/>
                <a:sym typeface="Arial"/>
              </a:rPr>
              <a:t>Outline</a:t>
            </a:r>
            <a:endParaRPr/>
          </a:p>
        </p:txBody>
      </p:sp>
      <p:sp>
        <p:nvSpPr>
          <p:cNvPr id="777" name="Google Shape;777;p109"/>
          <p:cNvSpPr txBox="1"/>
          <p:nvPr>
            <p:ph idx="1" type="body"/>
          </p:nvPr>
        </p:nvSpPr>
        <p:spPr>
          <a:xfrm>
            <a:off x="46500" y="985200"/>
            <a:ext cx="9043800" cy="5582700"/>
          </a:xfrm>
          <a:prstGeom prst="rect">
            <a:avLst/>
          </a:prstGeom>
          <a:noFill/>
          <a:ln>
            <a:noFill/>
          </a:ln>
        </p:spPr>
        <p:txBody>
          <a:bodyPr anchorCtr="0" anchor="t" bIns="91425" lIns="91425" spcFirstLastPara="1" rIns="91425" wrap="square" tIns="91425">
            <a:noAutofit/>
          </a:bodyPr>
          <a:lstStyle/>
          <a:p>
            <a:pPr indent="-342900" lvl="0" marL="342900" marR="0" rtl="0" algn="l">
              <a:lnSpc>
                <a:spcPct val="100000"/>
              </a:lnSpc>
              <a:spcBef>
                <a:spcPts val="0"/>
              </a:spcBef>
              <a:spcAft>
                <a:spcPts val="0"/>
              </a:spcAft>
              <a:buClr>
                <a:srgbClr val="666666"/>
              </a:buClr>
              <a:buSzPts val="2800"/>
              <a:buFont typeface="Arial"/>
              <a:buChar char="●"/>
            </a:pPr>
            <a:r>
              <a:rPr b="0" i="0" lang="en" sz="2800" u="none" cap="none" strike="noStrike">
                <a:solidFill>
                  <a:srgbClr val="666666"/>
                </a:solidFill>
                <a:latin typeface="Arial"/>
                <a:ea typeface="Arial"/>
                <a:cs typeface="Arial"/>
                <a:sym typeface="Arial"/>
              </a:rPr>
              <a:t>Units and Terms</a:t>
            </a:r>
            <a:endParaRPr/>
          </a:p>
          <a:p>
            <a:pPr indent="-342900" lvl="0" marL="342900" marR="0" rtl="0" algn="l">
              <a:lnSpc>
                <a:spcPct val="100000"/>
              </a:lnSpc>
              <a:spcBef>
                <a:spcPts val="0"/>
              </a:spcBef>
              <a:spcAft>
                <a:spcPts val="0"/>
              </a:spcAft>
              <a:buClr>
                <a:srgbClr val="666666"/>
              </a:buClr>
              <a:buSzPts val="2800"/>
              <a:buFont typeface="Arial"/>
              <a:buChar char="●"/>
            </a:pPr>
            <a:r>
              <a:rPr b="0" i="0" lang="en" sz="2800" u="none" cap="none" strike="noStrike">
                <a:solidFill>
                  <a:srgbClr val="666666"/>
                </a:solidFill>
                <a:latin typeface="Arial"/>
                <a:ea typeface="Arial"/>
                <a:cs typeface="Arial"/>
                <a:sym typeface="Arial"/>
              </a:rPr>
              <a:t>Energy Resources, Depletion and Risks</a:t>
            </a:r>
            <a:endParaRPr/>
          </a:p>
          <a:p>
            <a:pPr indent="-342900" lvl="0" marL="342900" marR="0" rtl="0" algn="l">
              <a:lnSpc>
                <a:spcPct val="100000"/>
              </a:lnSpc>
              <a:spcBef>
                <a:spcPts val="0"/>
              </a:spcBef>
              <a:spcAft>
                <a:spcPts val="0"/>
              </a:spcAft>
              <a:buClr>
                <a:srgbClr val="666666"/>
              </a:buClr>
              <a:buSzPts val="2800"/>
              <a:buFont typeface="Arial"/>
              <a:buChar char="●"/>
            </a:pPr>
            <a:r>
              <a:rPr b="0" i="0" lang="en" sz="2800" u="none" cap="none" strike="noStrike">
                <a:solidFill>
                  <a:srgbClr val="666666"/>
                </a:solidFill>
                <a:latin typeface="Arial"/>
                <a:ea typeface="Arial"/>
                <a:cs typeface="Arial"/>
                <a:sym typeface="Arial"/>
              </a:rPr>
              <a:t>Environmentally Benign Forms of Energy</a:t>
            </a:r>
            <a:endParaRPr/>
          </a:p>
          <a:p>
            <a:pPr indent="-342900" lvl="0" marL="342900" marR="0" rtl="0" algn="l">
              <a:lnSpc>
                <a:spcPct val="100000"/>
              </a:lnSpc>
              <a:spcBef>
                <a:spcPts val="0"/>
              </a:spcBef>
              <a:spcAft>
                <a:spcPts val="0"/>
              </a:spcAft>
              <a:buClr>
                <a:srgbClr val="0000FF"/>
              </a:buClr>
              <a:buSzPts val="2800"/>
              <a:buFont typeface="Arial"/>
              <a:buChar char="●"/>
            </a:pPr>
            <a:r>
              <a:rPr b="0" i="0" lang="en" sz="2800" u="none" cap="none" strike="noStrike">
                <a:solidFill>
                  <a:srgbClr val="0000FF"/>
                </a:solidFill>
                <a:latin typeface="Arial"/>
                <a:ea typeface="Arial"/>
                <a:cs typeface="Arial"/>
                <a:sym typeface="Arial"/>
              </a:rPr>
              <a:t>Efficiency Measures</a:t>
            </a:r>
            <a:endParaRPr/>
          </a:p>
          <a:p>
            <a:pPr indent="-342900" lvl="0" marL="342900" marR="0" rtl="0" algn="l">
              <a:lnSpc>
                <a:spcPct val="100000"/>
              </a:lnSpc>
              <a:spcBef>
                <a:spcPts val="480"/>
              </a:spcBef>
              <a:spcAft>
                <a:spcPts val="0"/>
              </a:spcAft>
              <a:buClr>
                <a:srgbClr val="666666"/>
              </a:buClr>
              <a:buSzPts val="2400"/>
              <a:buFont typeface="Arial"/>
              <a:buChar char="●"/>
            </a:pPr>
            <a:r>
              <a:rPr b="0" i="0" lang="en" sz="2800" u="none" cap="none" strike="noStrike">
                <a:solidFill>
                  <a:srgbClr val="666666"/>
                </a:solidFill>
                <a:latin typeface="Arial"/>
                <a:ea typeface="Arial"/>
                <a:cs typeface="Arial"/>
                <a:sym typeface="Arial"/>
              </a:rPr>
              <a:t>Reduction in Consumption—Individual Perspective</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rgbClr val="66666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73763"/>
              </a:buClr>
              <a:buFont typeface="Arial"/>
              <a:buNone/>
            </a:pPr>
            <a:r>
              <a:t/>
            </a:r>
            <a:endParaRPr b="0" i="0" sz="2800" u="none" cap="none" strike="noStrike">
              <a:solidFill>
                <a:srgbClr val="666666"/>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2" name="Shape 782"/>
        <p:cNvGrpSpPr/>
        <p:nvPr/>
      </p:nvGrpSpPr>
      <p:grpSpPr>
        <a:xfrm>
          <a:off x="0" y="0"/>
          <a:ext cx="0" cy="0"/>
          <a:chOff x="0" y="0"/>
          <a:chExt cx="0" cy="0"/>
        </a:xfrm>
      </p:grpSpPr>
      <p:sp>
        <p:nvSpPr>
          <p:cNvPr id="783" name="Google Shape;783;p110"/>
          <p:cNvSpPr txBox="1"/>
          <p:nvPr>
            <p:ph idx="1" type="body"/>
          </p:nvPr>
        </p:nvSpPr>
        <p:spPr>
          <a:xfrm>
            <a:off x="228600" y="1524000"/>
            <a:ext cx="86868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 sz="3200" u="none" cap="none" strike="noStrike">
                <a:solidFill>
                  <a:srgbClr val="0000FF"/>
                </a:solidFill>
                <a:latin typeface="Times New Roman"/>
                <a:ea typeface="Times New Roman"/>
                <a:cs typeface="Times New Roman"/>
                <a:sym typeface="Times New Roman"/>
              </a:rPr>
              <a:t>Need to analyze the energy consumption by source (coal, oil, etc.) and sector (industry, residential, etc.)</a:t>
            </a:r>
            <a:endParaRPr/>
          </a:p>
          <a:p>
            <a:pPr indent="-342900" lvl="0" marL="342900" marR="0" rtl="0" algn="l">
              <a:lnSpc>
                <a:spcPct val="100000"/>
              </a:lnSpc>
              <a:spcBef>
                <a:spcPts val="640"/>
              </a:spcBef>
              <a:spcAft>
                <a:spcPts val="0"/>
              </a:spcAft>
              <a:buClr>
                <a:schemeClr val="dk1"/>
              </a:buClr>
              <a:buSzPts val="1900"/>
              <a:buFont typeface="Arial"/>
              <a:buChar char="●"/>
            </a:pPr>
            <a:r>
              <a:rPr b="1" i="0" lang="en" sz="3200" u="sng" cap="none" strike="noStrike">
                <a:solidFill>
                  <a:srgbClr val="0000FF"/>
                </a:solidFill>
                <a:latin typeface="Times New Roman"/>
                <a:ea typeface="Times New Roman"/>
                <a:cs typeface="Times New Roman"/>
                <a:sym typeface="Times New Roman"/>
              </a:rPr>
              <a:t>For max. benefit, identify the most energy-intensive end-uses and:</a:t>
            </a:r>
            <a:endParaRPr/>
          </a:p>
          <a:p>
            <a:pPr indent="-285750" lvl="1" marL="742950" marR="0" rtl="0" algn="l">
              <a:lnSpc>
                <a:spcPct val="100000"/>
              </a:lnSpc>
              <a:spcBef>
                <a:spcPts val="640"/>
              </a:spcBef>
              <a:spcAft>
                <a:spcPts val="0"/>
              </a:spcAft>
              <a:buClr>
                <a:srgbClr val="000000"/>
              </a:buClr>
              <a:buSzPts val="1920"/>
              <a:buFont typeface="Courier New"/>
              <a:buChar char="o"/>
            </a:pPr>
            <a:r>
              <a:rPr b="1" i="0" lang="en" sz="2400" u="none" cap="none" strike="noStrike">
                <a:solidFill>
                  <a:schemeClr val="dk1"/>
                </a:solidFill>
                <a:latin typeface="Times New Roman"/>
                <a:ea typeface="Times New Roman"/>
                <a:cs typeface="Times New Roman"/>
                <a:sym typeface="Times New Roman"/>
              </a:rPr>
              <a:t>Replace or supplement conventional energy with economical and environmentally benign technologies (solar, wind) wherever possible. </a:t>
            </a:r>
            <a:endParaRPr/>
          </a:p>
          <a:p>
            <a:pPr indent="-285750" lvl="1" marL="742950" marR="0" rtl="0" algn="l">
              <a:lnSpc>
                <a:spcPct val="100000"/>
              </a:lnSpc>
              <a:spcBef>
                <a:spcPts val="640"/>
              </a:spcBef>
              <a:spcAft>
                <a:spcPts val="0"/>
              </a:spcAft>
              <a:buClr>
                <a:srgbClr val="000000"/>
              </a:buClr>
              <a:buSzPts val="1920"/>
              <a:buFont typeface="Courier New"/>
              <a:buChar char="o"/>
            </a:pPr>
            <a:r>
              <a:rPr b="1" i="0" lang="en" sz="2400" u="none" cap="none" strike="noStrike">
                <a:solidFill>
                  <a:schemeClr val="dk1"/>
                </a:solidFill>
                <a:latin typeface="Times New Roman"/>
                <a:ea typeface="Times New Roman"/>
                <a:cs typeface="Times New Roman"/>
                <a:sym typeface="Times New Roman"/>
              </a:rPr>
              <a:t>Employ energy conservation and efficiency methods that lead to drastic advantages. e.g. heat integration. </a:t>
            </a:r>
            <a:endParaRPr/>
          </a:p>
          <a:p>
            <a:pPr indent="-3429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784" name="Google Shape;784;p110"/>
          <p:cNvSpPr txBox="1"/>
          <p:nvPr>
            <p:ph type="title"/>
          </p:nvPr>
        </p:nvSpPr>
        <p:spPr>
          <a:xfrm>
            <a:off x="457200" y="152400"/>
            <a:ext cx="8623199"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 sz="4000" u="none" cap="none" strike="noStrike">
                <a:solidFill>
                  <a:srgbClr val="800000"/>
                </a:solidFill>
                <a:latin typeface="Times New Roman"/>
                <a:ea typeface="Times New Roman"/>
                <a:cs typeface="Times New Roman"/>
                <a:sym typeface="Times New Roman"/>
              </a:rPr>
              <a:t>Choosing Where to Implement Efficiency Measures? </a:t>
            </a:r>
            <a:endParaRPr b="1" i="0" sz="4000" u="none" cap="none" strike="noStrike">
              <a:solidFill>
                <a:srgbClr val="800000"/>
              </a:solidFill>
              <a:latin typeface="Times New Roman"/>
              <a:ea typeface="Times New Roman"/>
              <a:cs typeface="Times New Roman"/>
              <a:sym typeface="Times New Roman"/>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9" name="Shape 789"/>
        <p:cNvGrpSpPr/>
        <p:nvPr/>
      </p:nvGrpSpPr>
      <p:grpSpPr>
        <a:xfrm>
          <a:off x="0" y="0"/>
          <a:ext cx="0" cy="0"/>
          <a:chOff x="0" y="0"/>
          <a:chExt cx="0" cy="0"/>
        </a:xfrm>
      </p:grpSpPr>
      <p:sp>
        <p:nvSpPr>
          <p:cNvPr id="790" name="Google Shape;790;p111"/>
          <p:cNvSpPr txBox="1"/>
          <p:nvPr>
            <p:ph type="title"/>
          </p:nvPr>
        </p:nvSpPr>
        <p:spPr>
          <a:xfrm>
            <a:off x="228600" y="228600"/>
            <a:ext cx="89154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Times New Roman"/>
              <a:buNone/>
            </a:pPr>
            <a:r>
              <a:rPr b="1" i="0" lang="en" sz="4000" u="none" cap="none" strike="noStrike">
                <a:solidFill>
                  <a:srgbClr val="800000"/>
                </a:solidFill>
                <a:latin typeface="Times New Roman"/>
                <a:ea typeface="Times New Roman"/>
                <a:cs typeface="Times New Roman"/>
                <a:sym typeface="Times New Roman"/>
              </a:rPr>
              <a:t>World Energy Usage: By Sector </a:t>
            </a:r>
            <a:br>
              <a:rPr b="1" i="0" lang="en" sz="4000" u="none" cap="none" strike="noStrike">
                <a:solidFill>
                  <a:srgbClr val="800000"/>
                </a:solidFill>
                <a:latin typeface="Times New Roman"/>
                <a:ea typeface="Times New Roman"/>
                <a:cs typeface="Times New Roman"/>
                <a:sym typeface="Times New Roman"/>
              </a:rPr>
            </a:br>
            <a:r>
              <a:rPr b="1" i="0" lang="en" sz="4000" u="none" cap="none" strike="noStrike">
                <a:solidFill>
                  <a:srgbClr val="800000"/>
                </a:solidFill>
                <a:latin typeface="Times New Roman"/>
                <a:ea typeface="Times New Roman"/>
                <a:cs typeface="Times New Roman"/>
                <a:sym typeface="Times New Roman"/>
              </a:rPr>
              <a:t>2009</a:t>
            </a:r>
            <a:endParaRPr/>
          </a:p>
        </p:txBody>
      </p:sp>
      <p:graphicFrame>
        <p:nvGraphicFramePr>
          <p:cNvPr id="791" name="Google Shape;791;p111"/>
          <p:cNvGraphicFramePr/>
          <p:nvPr/>
        </p:nvGraphicFramePr>
        <p:xfrm>
          <a:off x="228600" y="1600200"/>
          <a:ext cx="3000000" cy="3000000"/>
        </p:xfrm>
        <a:graphic>
          <a:graphicData uri="http://schemas.openxmlformats.org/drawingml/2006/table">
            <a:tbl>
              <a:tblPr bandRow="1" firstRow="1">
                <a:noFill/>
                <a:tableStyleId>{74A72698-36A7-47AB-8AD5-6B89C4E02692}</a:tableStyleId>
              </a:tblPr>
              <a:tblGrid>
                <a:gridCol w="854625"/>
                <a:gridCol w="2726775"/>
                <a:gridCol w="1295400"/>
                <a:gridCol w="1524000"/>
                <a:gridCol w="1981200"/>
              </a:tblGrid>
              <a:tr h="370850">
                <a:tc>
                  <a:txBody>
                    <a:bodyPr/>
                    <a:lstStyle/>
                    <a:p>
                      <a:pPr indent="0" lvl="0" marL="0" marR="0" rtl="0" algn="l">
                        <a:lnSpc>
                          <a:spcPct val="100000"/>
                        </a:lnSpc>
                        <a:spcBef>
                          <a:spcPts val="0"/>
                        </a:spcBef>
                        <a:spcAft>
                          <a:spcPts val="0"/>
                        </a:spcAft>
                        <a:buClr>
                          <a:srgbClr val="000000"/>
                        </a:buClr>
                        <a:buFont typeface="Arial"/>
                        <a:buNone/>
                      </a:pPr>
                      <a:r>
                        <a:rPr lang="en" sz="2400" u="none" cap="none" strike="noStrike"/>
                        <a:t>S. No.</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 sz="2400" u="none" cap="none" strike="noStrike"/>
                        <a:t>Sector</a:t>
                      </a:r>
                      <a:endParaRPr/>
                    </a:p>
                    <a:p>
                      <a:pPr indent="0" lvl="0" marL="0" marR="0" rtl="0" algn="l">
                        <a:lnSpc>
                          <a:spcPct val="100000"/>
                        </a:lnSpc>
                        <a:spcBef>
                          <a:spcPts val="0"/>
                        </a:spcBef>
                        <a:spcAft>
                          <a:spcPts val="0"/>
                        </a:spcAft>
                        <a:buClr>
                          <a:schemeClr val="dk1"/>
                        </a:buClr>
                        <a:buFont typeface="Times New Roman"/>
                        <a:buNone/>
                      </a:pPr>
                      <a:r>
                        <a:rPr lang="en" sz="2400" u="none" cap="none" strike="noStrike"/>
                        <a:t>(Trillion BTU)</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 sz="2400" u="none" cap="none" strike="noStrike"/>
                        <a:t>Primary</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b="1" lang="en" sz="2400" u="none" cap="none" strike="noStrike"/>
                        <a:t>Total</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b="1" lang="en" sz="2400" u="none" cap="none" strike="noStrike"/>
                        <a:t>% of Total</a:t>
                      </a:r>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Font typeface="Arial"/>
                        <a:buNone/>
                      </a:pPr>
                      <a:r>
                        <a:rPr lang="en" sz="2400" u="none" cap="none" strike="noStrike"/>
                        <a:t>1.</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 sz="2400" u="none" cap="none" strike="noStrike"/>
                        <a:t>Industrial</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 sz="2400" u="none" cap="none" strike="noStrike"/>
                        <a:t>18571</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b="1" lang="en" sz="2400" u="none" cap="none" strike="noStrike"/>
                        <a:t>28199</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b="1" lang="en" sz="2400" u="none" cap="none" strike="noStrike"/>
                        <a:t>29.1</a:t>
                      </a:r>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Font typeface="Arial"/>
                        <a:buNone/>
                      </a:pPr>
                      <a:r>
                        <a:rPr lang="en" sz="2400" u="none" cap="none" strike="noStrike"/>
                        <a:t>2.</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 sz="2400" u="none" cap="none" strike="noStrike"/>
                        <a:t>Residential</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 sz="2400" u="none" cap="none" strike="noStrike"/>
                        <a:t>6606</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b="1" lang="en" sz="2400" u="none" cap="none" strike="noStrike"/>
                        <a:t>21207</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b="1" lang="en" sz="2400" u="none" cap="none" strike="noStrike"/>
                        <a:t>22.4</a:t>
                      </a:r>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Font typeface="Arial"/>
                        <a:buNone/>
                      </a:pPr>
                      <a:r>
                        <a:rPr lang="en" sz="2400" u="none" cap="none" strike="noStrike"/>
                        <a:t>3.</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 sz="2400" u="none" cap="none" strike="noStrike"/>
                        <a:t>Transportation</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 sz="2400" u="none" cap="none" strike="noStrike"/>
                        <a:t>26950</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b="1" lang="en" sz="2400" u="none" cap="none" strike="noStrike"/>
                        <a:t>27033</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b="1" lang="en" sz="2400" u="none" cap="none" strike="noStrike"/>
                        <a:t>28.5</a:t>
                      </a:r>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Font typeface="Arial"/>
                        <a:buNone/>
                      </a:pPr>
                      <a:r>
                        <a:rPr lang="en" sz="2400" u="none" cap="none" strike="noStrike"/>
                        <a:t>4.</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 sz="2400" u="none" cap="none" strike="noStrike"/>
                        <a:t>Commercial</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 sz="2400" u="none" cap="none" strike="noStrike"/>
                        <a:t>3974</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b="1" lang="en" sz="2400" u="none" cap="none" strike="noStrike"/>
                        <a:t>18147</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b="1" lang="en" sz="2400" u="none" cap="none" strike="noStrike"/>
                        <a:t>19.1</a:t>
                      </a:r>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Font typeface="Arial"/>
                        <a:buNone/>
                      </a:pPr>
                      <a:r>
                        <a:rPr lang="en" sz="2400" u="none" cap="none" strike="noStrike"/>
                        <a:t>5.</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 sz="2400" u="none" cap="none" strike="noStrike"/>
                        <a:t>Electric Power Sector</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 sz="2400" u="none" cap="none" strike="noStrike"/>
                        <a:t>38304</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Font typeface="Arial"/>
                        <a:buNone/>
                      </a:pPr>
                      <a:r>
                        <a:t/>
                      </a:r>
                      <a:endParaRPr sz="1400" u="none" cap="none" strike="noStrike"/>
                    </a:p>
                  </a:txBody>
                  <a:tcPr marT="91425" marB="91425" marR="91425" marL="91425"/>
                </a:tc>
              </a:tr>
              <a:tr h="370850">
                <a:tc>
                  <a:txBody>
                    <a:bodyPr/>
                    <a:lstStyle/>
                    <a:p>
                      <a:pPr indent="0" lvl="0" marL="0" marR="0" rtl="0" algn="l">
                        <a:lnSpc>
                          <a:spcPct val="100000"/>
                        </a:lnSpc>
                        <a:spcBef>
                          <a:spcPts val="0"/>
                        </a:spcBef>
                        <a:spcAft>
                          <a:spcPts val="0"/>
                        </a:spcAft>
                        <a:buClr>
                          <a:srgbClr val="000000"/>
                        </a:buClr>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Font typeface="Arial"/>
                        <a:buNone/>
                      </a:pPr>
                      <a:r>
                        <a:rPr lang="en" sz="2400" u="none" cap="none" strike="noStrike"/>
                        <a:t>TOTAL</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Font typeface="Times New Roman"/>
                        <a:buNone/>
                      </a:pPr>
                      <a:r>
                        <a:rPr b="1" lang="en" sz="2400" u="none" cap="none" strike="noStrike"/>
                        <a:t>94578</a:t>
                      </a:r>
                      <a:endParaRPr/>
                    </a:p>
                  </a:txBody>
                  <a:tcPr marT="45725" marB="45725" marR="91450" marL="91450"/>
                </a:tc>
                <a:tc>
                  <a:txBody>
                    <a:bodyPr/>
                    <a:lstStyle/>
                    <a:p>
                      <a:pPr indent="0" lvl="0" marL="0" marR="0" rtl="0" algn="l">
                        <a:lnSpc>
                          <a:spcPct val="100000"/>
                        </a:lnSpc>
                        <a:spcBef>
                          <a:spcPts val="0"/>
                        </a:spcBef>
                        <a:spcAft>
                          <a:spcPts val="0"/>
                        </a:spcAft>
                        <a:buClr>
                          <a:schemeClr val="dk1"/>
                        </a:buClr>
                        <a:buFont typeface="Times New Roman"/>
                        <a:buNone/>
                      </a:pPr>
                      <a:r>
                        <a:rPr b="1" lang="en" sz="2400" u="none" cap="none" strike="noStrike"/>
                        <a:t>100</a:t>
                      </a:r>
                      <a:endParaRPr/>
                    </a:p>
                  </a:txBody>
                  <a:tcPr marT="45725" marB="45725" marR="91450" marL="91450"/>
                </a:tc>
              </a:tr>
            </a:tbl>
          </a:graphicData>
        </a:graphic>
      </p:graphicFrame>
      <p:sp>
        <p:nvSpPr>
          <p:cNvPr id="792" name="Google Shape;792;p111"/>
          <p:cNvSpPr/>
          <p:nvPr/>
        </p:nvSpPr>
        <p:spPr>
          <a:xfrm>
            <a:off x="76200" y="5791200"/>
            <a:ext cx="8839199"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 sz="1200" u="none" cap="none" strike="noStrike">
                <a:solidFill>
                  <a:schemeClr val="dk1"/>
                </a:solidFill>
                <a:latin typeface="Times New Roman"/>
                <a:ea typeface="Times New Roman"/>
                <a:cs typeface="Times New Roman"/>
                <a:sym typeface="Times New Roman"/>
              </a:rPr>
              <a:t>Primary energy: </a:t>
            </a:r>
            <a:r>
              <a:rPr b="0" i="0" lang="en" sz="1200" u="none" cap="none" strike="noStrike">
                <a:solidFill>
                  <a:schemeClr val="dk1"/>
                </a:solidFill>
                <a:latin typeface="Times New Roman"/>
                <a:ea typeface="Times New Roman"/>
                <a:cs typeface="Times New Roman"/>
                <a:sym typeface="Times New Roman"/>
              </a:rPr>
              <a:t>Energy in the form that it is first accounted for in a statistical energy balance, before any transformation to secondary or tertiary forms of energy.  For example, coal can be converted to synthetic gas, which can be converted to electricity; in this example, coal is primary energy, synthetic gas is secondary energy, and electricity is tertiary energy. </a:t>
            </a:r>
            <a:endParaRPr/>
          </a:p>
        </p:txBody>
      </p:sp>
      <p:sp>
        <p:nvSpPr>
          <p:cNvPr id="793" name="Google Shape;793;p111"/>
          <p:cNvSpPr/>
          <p:nvPr/>
        </p:nvSpPr>
        <p:spPr>
          <a:xfrm>
            <a:off x="76200" y="6553200"/>
            <a:ext cx="6096000" cy="27622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 sz="1200" u="none" cap="none" strike="noStrike">
                <a:solidFill>
                  <a:schemeClr val="dk1"/>
                </a:solidFill>
                <a:latin typeface="Times New Roman"/>
                <a:ea typeface="Times New Roman"/>
                <a:cs typeface="Times New Roman"/>
                <a:sym typeface="Times New Roman"/>
              </a:rPr>
              <a:t>http://tonto.eia.doe.gov/merquery/mer_data.asp?table=T02.01</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7" name="Shape 797"/>
        <p:cNvGrpSpPr/>
        <p:nvPr/>
      </p:nvGrpSpPr>
      <p:grpSpPr>
        <a:xfrm>
          <a:off x="0" y="0"/>
          <a:ext cx="0" cy="0"/>
          <a:chOff x="0" y="0"/>
          <a:chExt cx="0" cy="0"/>
        </a:xfrm>
      </p:grpSpPr>
      <p:sp>
        <p:nvSpPr>
          <p:cNvPr id="798" name="Google Shape;798;p112"/>
          <p:cNvSpPr txBox="1"/>
          <p:nvPr>
            <p:ph type="title"/>
          </p:nvPr>
        </p:nvSpPr>
        <p:spPr>
          <a:xfrm>
            <a:off x="457200" y="152400"/>
            <a:ext cx="8229600" cy="9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12"/>
          <p:cNvSpPr txBox="1"/>
          <p:nvPr>
            <p:ph idx="1" type="body"/>
          </p:nvPr>
        </p:nvSpPr>
        <p:spPr>
          <a:xfrm>
            <a:off x="457200" y="1219200"/>
            <a:ext cx="8229600" cy="493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800" name="Google Shape;800;p112"/>
          <p:cNvPicPr preferRelativeResize="0"/>
          <p:nvPr/>
        </p:nvPicPr>
        <p:blipFill>
          <a:blip r:embed="rId3">
            <a:alphaModFix/>
          </a:blip>
          <a:stretch>
            <a:fillRect/>
          </a:stretch>
        </p:blipFill>
        <p:spPr>
          <a:xfrm>
            <a:off x="66675" y="0"/>
            <a:ext cx="9010650" cy="6858000"/>
          </a:xfrm>
          <a:prstGeom prst="rect">
            <a:avLst/>
          </a:prstGeom>
          <a:noFill/>
          <a:ln>
            <a:noFill/>
          </a:ln>
        </p:spPr>
      </p:pic>
      <p:sp>
        <p:nvSpPr>
          <p:cNvPr id="801" name="Google Shape;801;p112"/>
          <p:cNvSpPr txBox="1"/>
          <p:nvPr/>
        </p:nvSpPr>
        <p:spPr>
          <a:xfrm>
            <a:off x="8162975" y="368050"/>
            <a:ext cx="763500" cy="477600"/>
          </a:xfrm>
          <a:prstGeom prst="rect">
            <a:avLst/>
          </a:prstGeom>
          <a:solidFill>
            <a:srgbClr val="FFFF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t>19%</a:t>
            </a:r>
            <a:endParaRPr sz="2200"/>
          </a:p>
        </p:txBody>
      </p:sp>
      <p:sp>
        <p:nvSpPr>
          <p:cNvPr id="802" name="Google Shape;802;p112"/>
          <p:cNvSpPr txBox="1"/>
          <p:nvPr/>
        </p:nvSpPr>
        <p:spPr>
          <a:xfrm>
            <a:off x="8162975" y="1892050"/>
            <a:ext cx="763500" cy="477600"/>
          </a:xfrm>
          <a:prstGeom prst="rect">
            <a:avLst/>
          </a:prstGeom>
          <a:solidFill>
            <a:srgbClr val="FF99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t>19</a:t>
            </a:r>
            <a:r>
              <a:rPr lang="en" sz="2200"/>
              <a:t>%</a:t>
            </a:r>
            <a:endParaRPr sz="2200"/>
          </a:p>
        </p:txBody>
      </p:sp>
      <p:sp>
        <p:nvSpPr>
          <p:cNvPr id="803" name="Google Shape;803;p112"/>
          <p:cNvSpPr txBox="1"/>
          <p:nvPr/>
        </p:nvSpPr>
        <p:spPr>
          <a:xfrm>
            <a:off x="8162975" y="3416050"/>
            <a:ext cx="763500" cy="477600"/>
          </a:xfrm>
          <a:prstGeom prst="rect">
            <a:avLst/>
          </a:prstGeom>
          <a:solidFill>
            <a:srgbClr val="9900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t>23</a:t>
            </a:r>
            <a:r>
              <a:rPr lang="en" sz="2200"/>
              <a:t>%</a:t>
            </a:r>
            <a:endParaRPr sz="2200"/>
          </a:p>
        </p:txBody>
      </p:sp>
      <p:sp>
        <p:nvSpPr>
          <p:cNvPr id="804" name="Google Shape;804;p112"/>
          <p:cNvSpPr txBox="1"/>
          <p:nvPr/>
        </p:nvSpPr>
        <p:spPr>
          <a:xfrm>
            <a:off x="8162975" y="5092450"/>
            <a:ext cx="763500" cy="477600"/>
          </a:xfrm>
          <a:prstGeom prst="rect">
            <a:avLst/>
          </a:prstGeom>
          <a:solidFill>
            <a:srgbClr val="A4C2F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t>8</a:t>
            </a:r>
            <a:r>
              <a:rPr lang="en" sz="2200"/>
              <a:t>%</a:t>
            </a:r>
            <a:endParaRPr sz="2200"/>
          </a:p>
        </p:txBody>
      </p:sp>
      <p:sp>
        <p:nvSpPr>
          <p:cNvPr id="805" name="Google Shape;805;p112"/>
          <p:cNvSpPr txBox="1"/>
          <p:nvPr/>
        </p:nvSpPr>
        <p:spPr>
          <a:xfrm>
            <a:off x="8162975" y="6083050"/>
            <a:ext cx="763500" cy="477600"/>
          </a:xfrm>
          <a:prstGeom prst="rect">
            <a:avLst/>
          </a:prstGeom>
          <a:solidFill>
            <a:srgbClr val="FF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t>31%</a:t>
            </a:r>
            <a:endParaRPr sz="2200"/>
          </a:p>
        </p:txBody>
      </p:sp>
      <p:sp>
        <p:nvSpPr>
          <p:cNvPr id="806" name="Google Shape;806;p112"/>
          <p:cNvSpPr txBox="1"/>
          <p:nvPr/>
        </p:nvSpPr>
        <p:spPr>
          <a:xfrm>
            <a:off x="7924175" y="6537900"/>
            <a:ext cx="1221600" cy="3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All losses</a:t>
            </a:r>
            <a:endParaRPr b="1">
              <a:solidFill>
                <a:srgbClr val="FF0000"/>
              </a:solidFill>
            </a:endParaRPr>
          </a:p>
        </p:txBody>
      </p:sp>
      <p:sp>
        <p:nvSpPr>
          <p:cNvPr id="807" name="Google Shape;807;p112"/>
          <p:cNvSpPr txBox="1"/>
          <p:nvPr/>
        </p:nvSpPr>
        <p:spPr>
          <a:xfrm>
            <a:off x="66675" y="6377650"/>
            <a:ext cx="6552600" cy="38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222222"/>
                </a:solidFill>
                <a:highlight>
                  <a:srgbClr val="F3F3F3"/>
                </a:highlight>
              </a:rPr>
              <a:t>Graphic: IEA, World Energy Outlook 2012</a:t>
            </a:r>
            <a:endParaRPr sz="1800"/>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 name="Shape 811"/>
        <p:cNvGrpSpPr/>
        <p:nvPr/>
      </p:nvGrpSpPr>
      <p:grpSpPr>
        <a:xfrm>
          <a:off x="0" y="0"/>
          <a:ext cx="0" cy="0"/>
          <a:chOff x="0" y="0"/>
          <a:chExt cx="0" cy="0"/>
        </a:xfrm>
      </p:grpSpPr>
      <p:pic>
        <p:nvPicPr>
          <p:cNvPr id="812" name="Google Shape;812;p113"/>
          <p:cNvPicPr preferRelativeResize="0"/>
          <p:nvPr/>
        </p:nvPicPr>
        <p:blipFill>
          <a:blip r:embed="rId3">
            <a:alphaModFix/>
          </a:blip>
          <a:stretch>
            <a:fillRect/>
          </a:stretch>
        </p:blipFill>
        <p:spPr>
          <a:xfrm>
            <a:off x="1332725" y="0"/>
            <a:ext cx="7307675" cy="6752500"/>
          </a:xfrm>
          <a:prstGeom prst="rect">
            <a:avLst/>
          </a:prstGeom>
          <a:noFill/>
          <a:ln>
            <a:noFill/>
          </a:ln>
        </p:spPr>
      </p:pic>
      <p:sp>
        <p:nvSpPr>
          <p:cNvPr id="813" name="Google Shape;813;p113"/>
          <p:cNvSpPr txBox="1"/>
          <p:nvPr/>
        </p:nvSpPr>
        <p:spPr>
          <a:xfrm>
            <a:off x="76200" y="1499325"/>
            <a:ext cx="31308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222222"/>
                </a:solidFill>
                <a:highlight>
                  <a:srgbClr val="F3F3F3"/>
                </a:highlight>
              </a:rPr>
              <a:t>Electricity Generation: </a:t>
            </a:r>
            <a:r>
              <a:rPr lang="en" sz="3000">
                <a:solidFill>
                  <a:srgbClr val="222222"/>
                </a:solidFill>
                <a:highlight>
                  <a:srgbClr val="F3F3F3"/>
                </a:highlight>
              </a:rPr>
              <a:t>38% of global primary energy use in 2010</a:t>
            </a:r>
            <a:endParaRPr sz="3000"/>
          </a:p>
        </p:txBody>
      </p:sp>
      <p:sp>
        <p:nvSpPr>
          <p:cNvPr id="814" name="Google Shape;814;p113"/>
          <p:cNvSpPr txBox="1"/>
          <p:nvPr/>
        </p:nvSpPr>
        <p:spPr>
          <a:xfrm>
            <a:off x="66675" y="6377650"/>
            <a:ext cx="6552600" cy="38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222222"/>
                </a:solidFill>
                <a:highlight>
                  <a:srgbClr val="F3F3F3"/>
                </a:highlight>
              </a:rPr>
              <a:t>Based on: </a:t>
            </a:r>
            <a:r>
              <a:rPr lang="en" sz="1800">
                <a:solidFill>
                  <a:srgbClr val="222222"/>
                </a:solidFill>
                <a:highlight>
                  <a:srgbClr val="F3F3F3"/>
                </a:highlight>
              </a:rPr>
              <a:t>IEA, World Energy Outlook 2012</a:t>
            </a:r>
            <a:endParaRPr sz="1800"/>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9" name="Shape 819"/>
        <p:cNvGrpSpPr/>
        <p:nvPr/>
      </p:nvGrpSpPr>
      <p:grpSpPr>
        <a:xfrm>
          <a:off x="0" y="0"/>
          <a:ext cx="0" cy="0"/>
          <a:chOff x="0" y="0"/>
          <a:chExt cx="0" cy="0"/>
        </a:xfrm>
      </p:grpSpPr>
      <p:sp>
        <p:nvSpPr>
          <p:cNvPr id="820" name="Google Shape;820;p114"/>
          <p:cNvSpPr txBox="1"/>
          <p:nvPr>
            <p:ph idx="1" type="body"/>
          </p:nvPr>
        </p:nvSpPr>
        <p:spPr>
          <a:xfrm>
            <a:off x="304800" y="967075"/>
            <a:ext cx="8458200" cy="4190999"/>
          </a:xfrm>
          <a:prstGeom prst="rect">
            <a:avLst/>
          </a:prstGeom>
          <a:noFill/>
          <a:ln>
            <a:noFill/>
          </a:ln>
        </p:spPr>
        <p:txBody>
          <a:bodyPr anchorCtr="0" anchor="t" bIns="45700" lIns="91425" spcFirstLastPara="1" rIns="91425" wrap="square" tIns="45700">
            <a:noAutofit/>
          </a:bodyPr>
          <a:lstStyle/>
          <a:p>
            <a:pPr indent="-419100" lvl="0" marL="457200" marR="0" rtl="0" algn="l">
              <a:lnSpc>
                <a:spcPct val="9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Industry is the largest energy-consuming sector. </a:t>
            </a:r>
            <a:endParaRPr/>
          </a:p>
          <a:p>
            <a:pPr indent="-419100" lvl="0" marL="457200" marR="0" rtl="0" algn="l">
              <a:lnSpc>
                <a:spcPct val="90000"/>
              </a:lnSpc>
              <a:spcBef>
                <a:spcPts val="64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So, industry must be the focus of energy conservation efforts.</a:t>
            </a:r>
            <a:endParaRPr/>
          </a:p>
          <a:p>
            <a:pPr indent="-381000" lvl="1" marL="914400" marR="0" rtl="0" algn="l">
              <a:lnSpc>
                <a:spcPct val="90000"/>
              </a:lnSpc>
              <a:spcBef>
                <a:spcPts val="640"/>
              </a:spcBef>
              <a:spcAft>
                <a:spcPts val="0"/>
              </a:spcAft>
              <a:buClr>
                <a:srgbClr val="000000"/>
              </a:buClr>
              <a:buSzPts val="2400"/>
              <a:buFont typeface="Courier New"/>
              <a:buChar char="o"/>
            </a:pPr>
            <a:r>
              <a:rPr b="0" i="0" lang="en" sz="2800" u="none" cap="none" strike="noStrike">
                <a:solidFill>
                  <a:schemeClr val="dk2"/>
                </a:solidFill>
                <a:latin typeface="Times New Roman"/>
                <a:ea typeface="Times New Roman"/>
                <a:cs typeface="Times New Roman"/>
                <a:sym typeface="Times New Roman"/>
              </a:rPr>
              <a:t>Manufacturing our vehicles, buildings, appliances, and even our food and clothes.  </a:t>
            </a:r>
            <a:endParaRPr/>
          </a:p>
          <a:p>
            <a:pPr indent="-381000" lvl="1" marL="914400" marR="0" rtl="0" algn="l">
              <a:lnSpc>
                <a:spcPct val="90000"/>
              </a:lnSpc>
              <a:spcBef>
                <a:spcPts val="640"/>
              </a:spcBef>
              <a:spcAft>
                <a:spcPts val="0"/>
              </a:spcAft>
              <a:buClr>
                <a:srgbClr val="000000"/>
              </a:buClr>
              <a:buSzPts val="2400"/>
              <a:buFont typeface="Courier New"/>
              <a:buChar char="o"/>
            </a:pPr>
            <a:r>
              <a:rPr b="1" i="0" lang="en" sz="2800" u="none" cap="none" strike="noStrike">
                <a:solidFill>
                  <a:schemeClr val="dk1"/>
                </a:solidFill>
                <a:latin typeface="Times New Roman"/>
                <a:ea typeface="Times New Roman"/>
                <a:cs typeface="Times New Roman"/>
                <a:sym typeface="Times New Roman"/>
              </a:rPr>
              <a:t>Embodied energy</a:t>
            </a:r>
            <a:r>
              <a:rPr b="0" i="0" lang="en" sz="2800" u="none" cap="none" strike="noStrike">
                <a:solidFill>
                  <a:schemeClr val="dk1"/>
                </a:solidFill>
                <a:latin typeface="Times New Roman"/>
                <a:ea typeface="Times New Roman"/>
                <a:cs typeface="Times New Roman"/>
                <a:sym typeface="Times New Roman"/>
              </a:rPr>
              <a:t>: energy invested in a particular thing during its lifetime, from cradle to grave.</a:t>
            </a:r>
            <a:endParaRPr/>
          </a:p>
          <a:p>
            <a:pPr indent="-419100" lvl="0" marL="457200" marR="0" rtl="0" algn="l">
              <a:lnSpc>
                <a:spcPct val="90000"/>
              </a:lnSpc>
              <a:spcBef>
                <a:spcPts val="640"/>
              </a:spcBef>
              <a:spcAft>
                <a:spcPts val="0"/>
              </a:spcAft>
              <a:buClr>
                <a:srgbClr val="000000"/>
              </a:buClr>
              <a:buSzPts val="3000"/>
              <a:buFont typeface="Arial"/>
              <a:buChar char="●"/>
            </a:pPr>
            <a:r>
              <a:rPr b="0" i="0" lang="en" sz="2800" u="none" cap="none" strike="noStrike">
                <a:solidFill>
                  <a:schemeClr val="accent6"/>
                </a:solidFill>
                <a:latin typeface="Times New Roman"/>
                <a:ea typeface="Times New Roman"/>
                <a:cs typeface="Times New Roman"/>
                <a:sym typeface="Times New Roman"/>
              </a:rPr>
              <a:t>Simply buy less and save energy!</a:t>
            </a:r>
            <a:endParaRPr/>
          </a:p>
          <a:p>
            <a:pPr indent="-247650" lvl="1" marL="742950" marR="0" rtl="0" algn="l">
              <a:lnSpc>
                <a:spcPct val="100000"/>
              </a:lnSpc>
              <a:spcBef>
                <a:spcPts val="560"/>
              </a:spcBef>
              <a:spcAft>
                <a:spcPts val="0"/>
              </a:spcAft>
              <a:buClr>
                <a:schemeClr val="dk1"/>
              </a:buClr>
              <a:buSzPts val="1360"/>
              <a:buFont typeface="Courier New"/>
              <a:buChar char="o"/>
            </a:pPr>
            <a:r>
              <a:rPr b="0" i="0" lang="en" sz="2400" u="none" cap="none" strike="noStrike">
                <a:solidFill>
                  <a:schemeClr val="accent6"/>
                </a:solidFill>
                <a:latin typeface="Times New Roman"/>
                <a:ea typeface="Times New Roman"/>
                <a:cs typeface="Times New Roman"/>
                <a:sym typeface="Times New Roman"/>
              </a:rPr>
              <a:t>Buy products with low embodied energy, high durability and only when necessary.</a:t>
            </a:r>
            <a:endParaRPr/>
          </a:p>
          <a:p>
            <a:pPr indent="-247650" lvl="1" marL="742950" marR="0" rtl="0" algn="l">
              <a:lnSpc>
                <a:spcPct val="100000"/>
              </a:lnSpc>
              <a:spcBef>
                <a:spcPts val="560"/>
              </a:spcBef>
              <a:spcAft>
                <a:spcPts val="0"/>
              </a:spcAft>
              <a:buClr>
                <a:schemeClr val="dk1"/>
              </a:buClr>
              <a:buSzPts val="1360"/>
              <a:buFont typeface="Courier New"/>
              <a:buChar char="o"/>
            </a:pPr>
            <a:r>
              <a:rPr b="0" i="0" lang="en" sz="2400" u="none" cap="none" strike="noStrike">
                <a:solidFill>
                  <a:schemeClr val="accent6"/>
                </a:solidFill>
                <a:latin typeface="Times New Roman"/>
                <a:ea typeface="Times New Roman"/>
                <a:cs typeface="Times New Roman"/>
                <a:sym typeface="Times New Roman"/>
              </a:rPr>
              <a:t>Reuse or recycle old products. </a:t>
            </a:r>
            <a:endParaRPr/>
          </a:p>
          <a:p>
            <a:pPr indent="0" lvl="0" marL="0" marR="0" rtl="0" algn="l">
              <a:lnSpc>
                <a:spcPct val="90000"/>
              </a:lnSpc>
              <a:spcBef>
                <a:spcPts val="640"/>
              </a:spcBef>
              <a:spcAft>
                <a:spcPts val="0"/>
              </a:spcAft>
              <a:buClr>
                <a:schemeClr val="accent6"/>
              </a:buClr>
              <a:buFont typeface="Times New Roman"/>
              <a:buNone/>
            </a:pPr>
            <a:r>
              <a:rPr b="0" i="0" lang="en" sz="3000" u="none" cap="none" strike="noStrike">
                <a:solidFill>
                  <a:schemeClr val="accent6"/>
                </a:solidFill>
                <a:latin typeface="Times New Roman"/>
                <a:ea typeface="Times New Roman"/>
                <a:cs typeface="Times New Roman"/>
                <a:sym typeface="Times New Roman"/>
              </a:rPr>
              <a:t> </a:t>
            </a:r>
            <a:endParaRPr/>
          </a:p>
        </p:txBody>
      </p:sp>
      <p:sp>
        <p:nvSpPr>
          <p:cNvPr id="821" name="Google Shape;821;p114"/>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 sz="3800" u="none" cap="none" strike="noStrike">
                <a:solidFill>
                  <a:srgbClr val="980000"/>
                </a:solidFill>
                <a:latin typeface="Times New Roman"/>
                <a:ea typeface="Times New Roman"/>
                <a:cs typeface="Times New Roman"/>
                <a:sym typeface="Times New Roman"/>
              </a:rPr>
              <a:t>Energy in everything we buy</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5" name="Shape 825"/>
        <p:cNvGrpSpPr/>
        <p:nvPr/>
      </p:nvGrpSpPr>
      <p:grpSpPr>
        <a:xfrm>
          <a:off x="0" y="0"/>
          <a:ext cx="0" cy="0"/>
          <a:chOff x="0" y="0"/>
          <a:chExt cx="0" cy="0"/>
        </a:xfrm>
      </p:grpSpPr>
      <p:sp>
        <p:nvSpPr>
          <p:cNvPr id="826" name="Google Shape;826;p115"/>
          <p:cNvSpPr txBox="1"/>
          <p:nvPr>
            <p:ph type="title"/>
          </p:nvPr>
        </p:nvSpPr>
        <p:spPr>
          <a:xfrm>
            <a:off x="457200" y="152400"/>
            <a:ext cx="8229600" cy="99059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t/>
            </a:r>
            <a:endParaRPr b="1" i="0" sz="3600" u="none" cap="none" strike="noStrike">
              <a:solidFill>
                <a:srgbClr val="C73C39"/>
              </a:solidFill>
              <a:latin typeface="Arial"/>
              <a:ea typeface="Arial"/>
              <a:cs typeface="Arial"/>
              <a:sym typeface="Arial"/>
            </a:endParaRPr>
          </a:p>
        </p:txBody>
      </p:sp>
      <p:sp>
        <p:nvSpPr>
          <p:cNvPr id="827" name="Google Shape;827;p115"/>
          <p:cNvSpPr txBox="1"/>
          <p:nvPr>
            <p:ph idx="1" type="body"/>
          </p:nvPr>
        </p:nvSpPr>
        <p:spPr>
          <a:xfrm>
            <a:off x="457200" y="1219200"/>
            <a:ext cx="8229600" cy="4937700"/>
          </a:xfrm>
          <a:prstGeom prst="rect">
            <a:avLst/>
          </a:prstGeom>
          <a:noFill/>
          <a:ln>
            <a:noFill/>
          </a:ln>
        </p:spPr>
        <p:txBody>
          <a:bodyPr anchorCtr="0" anchor="t" bIns="91425" lIns="91425" spcFirstLastPara="1" rIns="91425" wrap="square" tIns="91425">
            <a:noAutofit/>
          </a:bodyPr>
          <a:lstStyle/>
          <a:p>
            <a:pPr indent="-419100" lvl="0" marL="457200" marR="0" rtl="0" algn="l">
              <a:lnSpc>
                <a:spcPct val="90000"/>
              </a:lnSpc>
              <a:spcBef>
                <a:spcPts val="0"/>
              </a:spcBef>
              <a:spcAft>
                <a:spcPts val="0"/>
              </a:spcAft>
              <a:buClr>
                <a:srgbClr val="FF9900"/>
              </a:buClr>
              <a:buSzPts val="3000"/>
              <a:buFont typeface="Arial"/>
              <a:buChar char="●"/>
            </a:pPr>
            <a:r>
              <a:rPr b="0" i="0" lang="en" sz="3000" u="none" cap="none" strike="noStrike">
                <a:solidFill>
                  <a:srgbClr val="FF9900"/>
                </a:solidFill>
                <a:latin typeface="Times New Roman"/>
                <a:ea typeface="Times New Roman"/>
                <a:cs typeface="Times New Roman"/>
                <a:sym typeface="Times New Roman"/>
              </a:rPr>
              <a:t>But the manufacturing industry is essential and must go on....</a:t>
            </a:r>
            <a:endParaRPr/>
          </a:p>
          <a:p>
            <a:pPr indent="-419100" lvl="0" marL="457200" marR="0" rtl="0" algn="l">
              <a:lnSpc>
                <a:spcPct val="90000"/>
              </a:lnSpc>
              <a:spcBef>
                <a:spcPts val="640"/>
              </a:spcBef>
              <a:spcAft>
                <a:spcPts val="0"/>
              </a:spcAft>
              <a:buClr>
                <a:srgbClr val="FF9900"/>
              </a:buClr>
              <a:buSzPts val="3000"/>
              <a:buFont typeface="Arial"/>
              <a:buChar char="●"/>
            </a:pPr>
            <a:r>
              <a:rPr b="0" i="0" lang="en" sz="3000" u="none" cap="none" strike="noStrike">
                <a:solidFill>
                  <a:srgbClr val="38761D"/>
                </a:solidFill>
                <a:latin typeface="Times New Roman"/>
                <a:ea typeface="Times New Roman"/>
                <a:cs typeface="Times New Roman"/>
                <a:sym typeface="Times New Roman"/>
              </a:rPr>
              <a:t>So, let's see how to reduce industry's energy use.  </a:t>
            </a:r>
            <a:endParaRPr/>
          </a:p>
          <a:p>
            <a:pPr indent="-419100" lvl="0" marL="457200" marR="0" rtl="0" algn="l">
              <a:lnSpc>
                <a:spcPct val="90000"/>
              </a:lnSpc>
              <a:spcBef>
                <a:spcPts val="640"/>
              </a:spcBef>
              <a:spcAft>
                <a:spcPts val="0"/>
              </a:spcAft>
              <a:buClr>
                <a:srgbClr val="FF9900"/>
              </a:buClr>
              <a:buSzPts val="3000"/>
              <a:buFont typeface="Arial"/>
              <a:buChar char="●"/>
            </a:pPr>
            <a:r>
              <a:rPr b="0" i="0" lang="en" sz="3000" u="none" cap="none" strike="noStrike">
                <a:solidFill>
                  <a:srgbClr val="0000FF"/>
                </a:solidFill>
                <a:latin typeface="Arial"/>
                <a:ea typeface="Arial"/>
                <a:cs typeface="Arial"/>
                <a:sym typeface="Arial"/>
              </a:rPr>
              <a:t>Which are the most energy-intensive industries?</a:t>
            </a:r>
            <a:endParaRPr/>
          </a:p>
          <a:p>
            <a:pPr indent="-419100" lvl="1" marL="800100" marR="0" rtl="0" algn="l">
              <a:lnSpc>
                <a:spcPct val="90000"/>
              </a:lnSpc>
              <a:spcBef>
                <a:spcPts val="640"/>
              </a:spcBef>
              <a:spcAft>
                <a:spcPts val="0"/>
              </a:spcAft>
              <a:buClr>
                <a:srgbClr val="FF9900"/>
              </a:buClr>
              <a:buSzPts val="2400"/>
              <a:buFont typeface="Arial"/>
              <a:buChar char="●"/>
            </a:pPr>
            <a:r>
              <a:rPr b="0" i="0" lang="en" sz="2400" u="none" cap="none" strike="noStrike">
                <a:solidFill>
                  <a:schemeClr val="dk1"/>
                </a:solidFill>
                <a:latin typeface="Arial"/>
                <a:ea typeface="Arial"/>
                <a:cs typeface="Arial"/>
                <a:sym typeface="Arial"/>
              </a:rPr>
              <a:t>Process industries</a:t>
            </a:r>
            <a:endParaRPr b="0"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FF"/>
              </a:buClr>
              <a:buFont typeface="Arial"/>
              <a:buNone/>
            </a:pPr>
            <a:r>
              <a:t/>
            </a:r>
            <a:endParaRPr b="1" i="0" sz="3000" u="none" cap="none" strike="noStrike">
              <a:solidFill>
                <a:srgbClr val="0000FF"/>
              </a:solidFill>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2" name="Shape 832"/>
        <p:cNvGrpSpPr/>
        <p:nvPr/>
      </p:nvGrpSpPr>
      <p:grpSpPr>
        <a:xfrm>
          <a:off x="0" y="0"/>
          <a:ext cx="0" cy="0"/>
          <a:chOff x="0" y="0"/>
          <a:chExt cx="0" cy="0"/>
        </a:xfrm>
      </p:grpSpPr>
      <p:sp>
        <p:nvSpPr>
          <p:cNvPr id="833" name="Google Shape;833;p116"/>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 sz="4000" u="none" cap="none" strike="noStrike">
                <a:solidFill>
                  <a:srgbClr val="800000"/>
                </a:solidFill>
                <a:latin typeface="Times New Roman"/>
                <a:ea typeface="Times New Roman"/>
                <a:cs typeface="Times New Roman"/>
                <a:sym typeface="Times New Roman"/>
              </a:rPr>
              <a:t>Solar Energy for Heating/Cooling in the Process Industry</a:t>
            </a:r>
            <a:endParaRPr/>
          </a:p>
        </p:txBody>
      </p:sp>
      <p:sp>
        <p:nvSpPr>
          <p:cNvPr id="834" name="Google Shape;834;p116"/>
          <p:cNvSpPr txBox="1"/>
          <p:nvPr>
            <p:ph idx="1" type="body"/>
          </p:nvPr>
        </p:nvSpPr>
        <p:spPr>
          <a:xfrm>
            <a:off x="76200" y="1447800"/>
            <a:ext cx="8915400" cy="52577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Solar thermal energy is a mature and cost-competitive technology</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Steam generation or process heating using concentrating solar technology</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Will require a backup conventional heating module due to intermittence of solar energy.</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Solar energy for cooling can be a viable option. Two approaches:</a:t>
            </a:r>
            <a:endParaRPr/>
          </a:p>
          <a:p>
            <a:pPr indent="-285750" lvl="1" marL="742950" marR="0" rtl="0" algn="l">
              <a:lnSpc>
                <a:spcPct val="100000"/>
              </a:lnSpc>
              <a:spcBef>
                <a:spcPts val="480"/>
              </a:spcBef>
              <a:spcAft>
                <a:spcPts val="0"/>
              </a:spcAft>
              <a:buClr>
                <a:schemeClr val="dk1"/>
              </a:buClr>
              <a:buSzPts val="1450"/>
              <a:buFont typeface="Arial"/>
              <a:buChar char="●"/>
            </a:pPr>
            <a:r>
              <a:rPr b="0" i="0" lang="en" sz="2400" u="none" cap="none" strike="noStrike">
                <a:solidFill>
                  <a:schemeClr val="dk1"/>
                </a:solidFill>
                <a:latin typeface="Times New Roman"/>
                <a:ea typeface="Times New Roman"/>
                <a:cs typeface="Times New Roman"/>
                <a:sym typeface="Times New Roman"/>
              </a:rPr>
              <a:t>Pair a photovoltaic array with a standard compression cycle based chillers.</a:t>
            </a:r>
            <a:endParaRPr/>
          </a:p>
          <a:p>
            <a:pPr indent="-285750" lvl="1" marL="742950" marR="0" rtl="0" algn="l">
              <a:lnSpc>
                <a:spcPct val="100000"/>
              </a:lnSpc>
              <a:spcBef>
                <a:spcPts val="480"/>
              </a:spcBef>
              <a:spcAft>
                <a:spcPts val="0"/>
              </a:spcAft>
              <a:buClr>
                <a:schemeClr val="dk1"/>
              </a:buClr>
              <a:buSzPts val="1450"/>
              <a:buFont typeface="Arial"/>
              <a:buChar char="●"/>
            </a:pPr>
            <a:r>
              <a:rPr b="0" i="0" lang="en" sz="2400" u="none" cap="none" strike="noStrike">
                <a:solidFill>
                  <a:schemeClr val="dk1"/>
                </a:solidFill>
                <a:latin typeface="Times New Roman"/>
                <a:ea typeface="Times New Roman"/>
                <a:cs typeface="Times New Roman"/>
                <a:sym typeface="Times New Roman"/>
              </a:rPr>
              <a:t>Pair a solar thermal collector with an absorption chiller</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9" name="Shape 839"/>
        <p:cNvGrpSpPr/>
        <p:nvPr/>
      </p:nvGrpSpPr>
      <p:grpSpPr>
        <a:xfrm>
          <a:off x="0" y="0"/>
          <a:ext cx="0" cy="0"/>
          <a:chOff x="0" y="0"/>
          <a:chExt cx="0" cy="0"/>
        </a:xfrm>
      </p:grpSpPr>
      <p:sp>
        <p:nvSpPr>
          <p:cNvPr id="840" name="Google Shape;840;p117"/>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 sz="4000" u="none" cap="none" strike="noStrike">
                <a:solidFill>
                  <a:srgbClr val="800000"/>
                </a:solidFill>
                <a:latin typeface="Times New Roman"/>
                <a:ea typeface="Times New Roman"/>
                <a:cs typeface="Times New Roman"/>
                <a:sym typeface="Times New Roman"/>
              </a:rPr>
              <a:t>Heat Integration</a:t>
            </a:r>
            <a:endParaRPr/>
          </a:p>
        </p:txBody>
      </p:sp>
      <p:sp>
        <p:nvSpPr>
          <p:cNvPr id="841" name="Google Shape;841;p117"/>
          <p:cNvSpPr txBox="1"/>
          <p:nvPr>
            <p:ph idx="1" type="body"/>
          </p:nvPr>
        </p:nvSpPr>
        <p:spPr>
          <a:xfrm>
            <a:off x="685800" y="4495800"/>
            <a:ext cx="7772400" cy="1828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Using the waste (or excess) heat from one product stream to heat another stream.</a:t>
            </a:r>
            <a:endParaRPr/>
          </a:p>
          <a:p>
            <a:pPr indent="-342900" lvl="0" marL="342900" marR="0" rtl="0" algn="l">
              <a:lnSpc>
                <a:spcPct val="100000"/>
              </a:lnSpc>
              <a:spcBef>
                <a:spcPts val="64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HE is a heat exchanger. </a:t>
            </a:r>
            <a:endParaRPr/>
          </a:p>
        </p:txBody>
      </p:sp>
      <p:grpSp>
        <p:nvGrpSpPr>
          <p:cNvPr id="842" name="Google Shape;842;p117"/>
          <p:cNvGrpSpPr/>
          <p:nvPr/>
        </p:nvGrpSpPr>
        <p:grpSpPr>
          <a:xfrm>
            <a:off x="1981200" y="1600199"/>
            <a:ext cx="4724400" cy="2438399"/>
            <a:chOff x="1488" y="2784"/>
            <a:chExt cx="1417" cy="702"/>
          </a:xfrm>
        </p:grpSpPr>
        <p:cxnSp>
          <p:nvCxnSpPr>
            <p:cNvPr id="843" name="Google Shape;843;p117"/>
            <p:cNvCxnSpPr/>
            <p:nvPr/>
          </p:nvCxnSpPr>
          <p:spPr>
            <a:xfrm>
              <a:off x="1680" y="2912"/>
              <a:ext cx="1133" cy="0"/>
            </a:xfrm>
            <a:prstGeom prst="straightConnector1">
              <a:avLst/>
            </a:prstGeom>
            <a:noFill/>
            <a:ln cap="flat" cmpd="sng" w="28575">
              <a:solidFill>
                <a:srgbClr val="FF3300"/>
              </a:solidFill>
              <a:prstDash val="solid"/>
              <a:round/>
              <a:headEnd len="sm" w="sm" type="none"/>
              <a:tailEnd len="med" w="med" type="triangle"/>
            </a:ln>
          </p:spPr>
        </p:cxnSp>
        <p:sp>
          <p:nvSpPr>
            <p:cNvPr id="844" name="Google Shape;844;p117"/>
            <p:cNvSpPr/>
            <p:nvPr/>
          </p:nvSpPr>
          <p:spPr>
            <a:xfrm>
              <a:off x="1507" y="2827"/>
              <a:ext cx="172" cy="172"/>
            </a:xfrm>
            <a:prstGeom prst="rect">
              <a:avLst/>
            </a:prstGeom>
            <a:noFill/>
            <a:ln cap="flat" cmpd="sng" w="28575">
              <a:solidFill>
                <a:srgbClr val="FF33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845" name="Google Shape;845;p117"/>
            <p:cNvCxnSpPr/>
            <p:nvPr/>
          </p:nvCxnSpPr>
          <p:spPr>
            <a:xfrm rot="10800000">
              <a:off x="1508" y="3397"/>
              <a:ext cx="1133" cy="0"/>
            </a:xfrm>
            <a:prstGeom prst="straightConnector1">
              <a:avLst/>
            </a:prstGeom>
            <a:noFill/>
            <a:ln cap="flat" cmpd="sng" w="28575">
              <a:solidFill>
                <a:srgbClr val="0000FF"/>
              </a:solidFill>
              <a:prstDash val="solid"/>
              <a:round/>
              <a:headEnd len="sm" w="sm" type="none"/>
              <a:tailEnd len="med" w="med" type="triangle"/>
            </a:ln>
          </p:spPr>
        </p:cxnSp>
        <p:sp>
          <p:nvSpPr>
            <p:cNvPr id="846" name="Google Shape;846;p117"/>
            <p:cNvSpPr/>
            <p:nvPr/>
          </p:nvSpPr>
          <p:spPr>
            <a:xfrm flipH="1">
              <a:off x="2637" y="3313"/>
              <a:ext cx="173" cy="173"/>
            </a:xfrm>
            <a:prstGeom prst="rect">
              <a:avLst/>
            </a:prstGeom>
            <a:noFill/>
            <a:ln cap="flat" cmpd="sng" w="28575">
              <a:solidFill>
                <a:srgbClr val="0000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17"/>
            <p:cNvSpPr txBox="1"/>
            <p:nvPr/>
          </p:nvSpPr>
          <p:spPr>
            <a:xfrm>
              <a:off x="2475" y="2787"/>
              <a:ext cx="402" cy="17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3300"/>
                </a:buClr>
                <a:buFont typeface="Times New Roman"/>
                <a:buNone/>
              </a:pPr>
              <a:r>
                <a:rPr b="0" i="0" lang="en" sz="2400" u="none" cap="none" strike="noStrike">
                  <a:solidFill>
                    <a:srgbClr val="FF3300"/>
                  </a:solidFill>
                  <a:latin typeface="Times New Roman"/>
                  <a:ea typeface="Times New Roman"/>
                  <a:cs typeface="Times New Roman"/>
                  <a:sym typeface="Times New Roman"/>
                </a:rPr>
                <a:t>60°C</a:t>
              </a:r>
              <a:endParaRPr/>
            </a:p>
          </p:txBody>
        </p:sp>
        <p:sp>
          <p:nvSpPr>
            <p:cNvPr id="848" name="Google Shape;848;p117"/>
            <p:cNvSpPr txBox="1"/>
            <p:nvPr/>
          </p:nvSpPr>
          <p:spPr>
            <a:xfrm>
              <a:off x="2386" y="3272"/>
              <a:ext cx="402" cy="17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Font typeface="Times New Roman"/>
                <a:buNone/>
              </a:pPr>
              <a:r>
                <a:rPr b="0" i="0" lang="en" sz="2400" u="none" cap="none" strike="noStrike">
                  <a:solidFill>
                    <a:srgbClr val="0000FF"/>
                  </a:solidFill>
                  <a:latin typeface="Times New Roman"/>
                  <a:ea typeface="Times New Roman"/>
                  <a:cs typeface="Times New Roman"/>
                  <a:sym typeface="Times New Roman"/>
                </a:rPr>
                <a:t>40°C</a:t>
              </a:r>
              <a:endParaRPr/>
            </a:p>
          </p:txBody>
        </p:sp>
        <p:sp>
          <p:nvSpPr>
            <p:cNvPr id="849" name="Google Shape;849;p117"/>
            <p:cNvSpPr txBox="1"/>
            <p:nvPr/>
          </p:nvSpPr>
          <p:spPr>
            <a:xfrm>
              <a:off x="1567" y="3272"/>
              <a:ext cx="402" cy="17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Font typeface="Times New Roman"/>
                <a:buNone/>
              </a:pPr>
              <a:r>
                <a:rPr b="0" i="0" lang="en" sz="2400" u="none" cap="none" strike="noStrike">
                  <a:solidFill>
                    <a:srgbClr val="0000FF"/>
                  </a:solidFill>
                  <a:latin typeface="Times New Roman"/>
                  <a:ea typeface="Times New Roman"/>
                  <a:cs typeface="Times New Roman"/>
                  <a:sym typeface="Times New Roman"/>
                </a:rPr>
                <a:t>50°C</a:t>
              </a:r>
              <a:endParaRPr/>
            </a:p>
          </p:txBody>
        </p:sp>
        <p:sp>
          <p:nvSpPr>
            <p:cNvPr id="850" name="Google Shape;850;p117"/>
            <p:cNvSpPr txBox="1"/>
            <p:nvPr/>
          </p:nvSpPr>
          <p:spPr>
            <a:xfrm>
              <a:off x="1657" y="2784"/>
              <a:ext cx="402" cy="17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3300"/>
                </a:buClr>
                <a:buFont typeface="Times New Roman"/>
                <a:buNone/>
              </a:pPr>
              <a:r>
                <a:rPr b="0" i="0" lang="en" sz="2400" u="none" cap="none" strike="noStrike">
                  <a:solidFill>
                    <a:srgbClr val="FF3300"/>
                  </a:solidFill>
                  <a:latin typeface="Times New Roman"/>
                  <a:ea typeface="Times New Roman"/>
                  <a:cs typeface="Times New Roman"/>
                  <a:sym typeface="Times New Roman"/>
                </a:rPr>
                <a:t>100°C</a:t>
              </a:r>
              <a:endParaRPr/>
            </a:p>
          </p:txBody>
        </p:sp>
        <p:sp>
          <p:nvSpPr>
            <p:cNvPr id="851" name="Google Shape;851;p117"/>
            <p:cNvSpPr txBox="1"/>
            <p:nvPr/>
          </p:nvSpPr>
          <p:spPr>
            <a:xfrm>
              <a:off x="1488" y="2830"/>
              <a:ext cx="288" cy="14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3300"/>
                </a:buClr>
                <a:buFont typeface="Times New Roman"/>
                <a:buNone/>
              </a:pPr>
              <a:r>
                <a:rPr b="0" i="0" lang="en" sz="2400" u="none" cap="none" strike="noStrike">
                  <a:solidFill>
                    <a:srgbClr val="FF3300"/>
                  </a:solidFill>
                  <a:latin typeface="Times New Roman"/>
                  <a:ea typeface="Times New Roman"/>
                  <a:cs typeface="Times New Roman"/>
                  <a:sym typeface="Times New Roman"/>
                </a:rPr>
                <a:t>H1</a:t>
              </a:r>
              <a:endParaRPr/>
            </a:p>
          </p:txBody>
        </p:sp>
        <p:sp>
          <p:nvSpPr>
            <p:cNvPr id="852" name="Google Shape;852;p117"/>
            <p:cNvSpPr txBox="1"/>
            <p:nvPr/>
          </p:nvSpPr>
          <p:spPr>
            <a:xfrm>
              <a:off x="2617" y="3322"/>
              <a:ext cx="288" cy="14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Font typeface="Times New Roman"/>
                <a:buNone/>
              </a:pPr>
              <a:r>
                <a:rPr b="0" i="0" lang="en" sz="2400" u="none" cap="none" strike="noStrike">
                  <a:solidFill>
                    <a:srgbClr val="0000FF"/>
                  </a:solidFill>
                  <a:latin typeface="Times New Roman"/>
                  <a:ea typeface="Times New Roman"/>
                  <a:cs typeface="Times New Roman"/>
                  <a:sym typeface="Times New Roman"/>
                </a:rPr>
                <a:t>C1</a:t>
              </a:r>
              <a:endParaRPr/>
            </a:p>
          </p:txBody>
        </p:sp>
        <p:sp>
          <p:nvSpPr>
            <p:cNvPr id="853" name="Google Shape;853;p117"/>
            <p:cNvSpPr/>
            <p:nvPr/>
          </p:nvSpPr>
          <p:spPr>
            <a:xfrm>
              <a:off x="2169" y="3293"/>
              <a:ext cx="172" cy="173"/>
            </a:xfrm>
            <a:prstGeom prst="ellipse">
              <a:avLst/>
            </a:prstGeom>
            <a:noFill/>
            <a:ln cap="flat" cmpd="sng" w="285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854" name="Google Shape;854;p117"/>
            <p:cNvCxnSpPr/>
            <p:nvPr/>
          </p:nvCxnSpPr>
          <p:spPr>
            <a:xfrm>
              <a:off x="2256" y="2915"/>
              <a:ext cx="0" cy="381"/>
            </a:xfrm>
            <a:prstGeom prst="straightConnector1">
              <a:avLst/>
            </a:prstGeom>
            <a:noFill/>
            <a:ln cap="flat" cmpd="sng" w="28575">
              <a:solidFill>
                <a:srgbClr val="000000"/>
              </a:solidFill>
              <a:prstDash val="solid"/>
              <a:round/>
              <a:headEnd len="sm" w="sm" type="none"/>
              <a:tailEnd len="sm" w="sm" type="none"/>
            </a:ln>
          </p:spPr>
        </p:cxnSp>
        <p:sp>
          <p:nvSpPr>
            <p:cNvPr id="855" name="Google Shape;855;p117"/>
            <p:cNvSpPr txBox="1"/>
            <p:nvPr/>
          </p:nvSpPr>
          <p:spPr>
            <a:xfrm>
              <a:off x="2147" y="3300"/>
              <a:ext cx="345" cy="17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 sz="2400" u="none" cap="none" strike="noStrike">
                  <a:solidFill>
                    <a:schemeClr val="dk1"/>
                  </a:solidFill>
                  <a:latin typeface="Times New Roman"/>
                  <a:ea typeface="Times New Roman"/>
                  <a:cs typeface="Times New Roman"/>
                  <a:sym typeface="Times New Roman"/>
                </a:rPr>
                <a:t>HE</a:t>
              </a:r>
              <a:endParaRPr/>
            </a:p>
          </p:txBody>
        </p:sp>
        <p:sp>
          <p:nvSpPr>
            <p:cNvPr id="856" name="Google Shape;856;p117"/>
            <p:cNvSpPr/>
            <p:nvPr/>
          </p:nvSpPr>
          <p:spPr>
            <a:xfrm>
              <a:off x="2170" y="2818"/>
              <a:ext cx="173" cy="173"/>
            </a:xfrm>
            <a:prstGeom prst="ellipse">
              <a:avLst/>
            </a:prstGeom>
            <a:noFill/>
            <a:ln cap="flat" cmpd="sng" w="285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117"/>
            <p:cNvSpPr txBox="1"/>
            <p:nvPr/>
          </p:nvSpPr>
          <p:spPr>
            <a:xfrm>
              <a:off x="2147" y="2829"/>
              <a:ext cx="345" cy="17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 sz="2400" u="none" cap="none" strike="noStrike">
                  <a:solidFill>
                    <a:schemeClr val="dk1"/>
                  </a:solidFill>
                  <a:latin typeface="Times New Roman"/>
                  <a:ea typeface="Times New Roman"/>
                  <a:cs typeface="Times New Roman"/>
                  <a:sym typeface="Times New Roman"/>
                </a:rPr>
                <a:t>HE</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42"/>
                                        </p:tgtEl>
                                        <p:attrNameLst>
                                          <p:attrName>style.visibility</p:attrName>
                                        </p:attrNameLst>
                                      </p:cBhvr>
                                      <p:to>
                                        <p:strVal val="visible"/>
                                      </p:to>
                                    </p:set>
                                    <p:animEffect filter="fade" transition="in">
                                      <p:cBhvr>
                                        <p:cTn dur="1"/>
                                        <p:tgtEl>
                                          <p:spTgt spid="8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2" name="Shape 862"/>
        <p:cNvGrpSpPr/>
        <p:nvPr/>
      </p:nvGrpSpPr>
      <p:grpSpPr>
        <a:xfrm>
          <a:off x="0" y="0"/>
          <a:ext cx="0" cy="0"/>
          <a:chOff x="0" y="0"/>
          <a:chExt cx="0" cy="0"/>
        </a:xfrm>
      </p:grpSpPr>
      <p:sp>
        <p:nvSpPr>
          <p:cNvPr id="863" name="Google Shape;863;p118"/>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 sz="4000" u="none" cap="none" strike="noStrike">
                <a:solidFill>
                  <a:srgbClr val="800000"/>
                </a:solidFill>
                <a:latin typeface="Times New Roman"/>
                <a:ea typeface="Times New Roman"/>
                <a:cs typeface="Times New Roman"/>
                <a:sym typeface="Times New Roman"/>
              </a:rPr>
              <a:t>Heat Integration</a:t>
            </a:r>
            <a:endParaRPr/>
          </a:p>
        </p:txBody>
      </p:sp>
      <p:sp>
        <p:nvSpPr>
          <p:cNvPr id="864" name="Google Shape;864;p118"/>
          <p:cNvSpPr txBox="1"/>
          <p:nvPr>
            <p:ph idx="1" type="body"/>
          </p:nvPr>
        </p:nvSpPr>
        <p:spPr>
          <a:xfrm>
            <a:off x="381000" y="1752600"/>
            <a:ext cx="8458200"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Typical energy saving 15 – 45 %</a:t>
            </a:r>
            <a:endParaRPr/>
          </a:p>
          <a:p>
            <a:pPr indent="-342900" lvl="0" marL="342900" marR="0" rtl="0" algn="l">
              <a:lnSpc>
                <a:spcPct val="100000"/>
              </a:lnSpc>
              <a:spcBef>
                <a:spcPts val="64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Very general – easily applicable in Power generation, Oil refining, Petrochemicals, Food and Drink Industry, Pulp &amp; Paper, hospitals etc.</a:t>
            </a:r>
            <a:endParaRPr/>
          </a:p>
          <a:p>
            <a:pPr indent="-342900" lvl="0" marL="342900" marR="0" rtl="0" algn="l">
              <a:lnSpc>
                <a:spcPct val="100000"/>
              </a:lnSpc>
              <a:spcBef>
                <a:spcPts val="64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Typical pay-back periods from a few weeks to 16 months (decision made by the client)</a:t>
            </a:r>
            <a:endParaRPr/>
          </a:p>
          <a:p>
            <a:pPr indent="-342900" lvl="0" marL="342900" marR="0" rtl="0" algn="l">
              <a:lnSpc>
                <a:spcPct val="100000"/>
              </a:lnSpc>
              <a:spcBef>
                <a:spcPts val="64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Considerably contributes to Emissions Reduction including CO</a:t>
            </a:r>
            <a:r>
              <a:rPr b="0" baseline="-25000" i="0" lang="en" sz="3200" u="none" cap="none" strike="noStrike">
                <a:solidFill>
                  <a:schemeClr val="dk1"/>
                </a:solidFill>
                <a:latin typeface="Times New Roman"/>
                <a:ea typeface="Times New Roman"/>
                <a:cs typeface="Times New Roman"/>
                <a:sym typeface="Times New Roman"/>
              </a:rPr>
              <a:t>2</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865" name="Google Shape;865;p118"/>
          <p:cNvSpPr/>
          <p:nvPr/>
        </p:nvSpPr>
        <p:spPr>
          <a:xfrm>
            <a:off x="0" y="6304001"/>
            <a:ext cx="8610599" cy="55399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1" lang="en" sz="1000" u="none" cap="none" strike="noStrike">
                <a:solidFill>
                  <a:schemeClr val="dk1"/>
                </a:solidFill>
                <a:latin typeface="Times New Roman"/>
                <a:ea typeface="Times New Roman"/>
                <a:cs typeface="Times New Roman"/>
                <a:sym typeface="Times New Roman"/>
              </a:rPr>
              <a:t>http://www.google.com/url?sa=t&amp;source=web&amp;cd=2&amp;ved=0CB0QFjAB&amp;url=http%3A%2F%2Fwww.cpi.umist.ac.uk%2Feminent%2FConfidential%2Fmeeting%2FRigaMeeting%2FRiga%2520Workshop%2FMarch%252008%2520Jiri%2520Klemes.ppt&amp;ei=0shkTI6tJM-jcdGf8N4K&amp;usg=AFQjCNHWPipjaJj_Uy4LGn57slZj3-fnZQ&amp;sig2=KOve0TJ9NsWdy_p-O2li2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Times New Roman"/>
              <a:buNone/>
            </a:pPr>
            <a:r>
              <a:rPr b="1" i="0" lang="en" sz="3200" u="none" cap="none" strike="noStrike">
                <a:solidFill>
                  <a:srgbClr val="800000"/>
                </a:solidFill>
                <a:latin typeface="Times New Roman"/>
                <a:ea typeface="Times New Roman"/>
                <a:cs typeface="Times New Roman"/>
                <a:sym typeface="Times New Roman"/>
              </a:rPr>
              <a:t>Renewable and Nonrenewable Resources</a:t>
            </a:r>
            <a:endParaRPr/>
          </a:p>
        </p:txBody>
      </p:sp>
      <p:sp>
        <p:nvSpPr>
          <p:cNvPr id="116" name="Google Shape;116;p20"/>
          <p:cNvSpPr txBox="1"/>
          <p:nvPr>
            <p:ph idx="1" type="body"/>
          </p:nvPr>
        </p:nvSpPr>
        <p:spPr>
          <a:xfrm>
            <a:off x="46500" y="985200"/>
            <a:ext cx="9043800" cy="5582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73763"/>
              </a:buClr>
              <a:buSzPts val="2800"/>
              <a:buFont typeface="Arial"/>
              <a:buChar char="●"/>
            </a:pPr>
            <a:r>
              <a:rPr b="1" i="0" lang="en" sz="2800" u="none" cap="none" strike="noStrike">
                <a:solidFill>
                  <a:srgbClr val="073763"/>
                </a:solidFill>
                <a:latin typeface="Arial"/>
                <a:ea typeface="Arial"/>
                <a:cs typeface="Arial"/>
                <a:sym typeface="Arial"/>
              </a:rPr>
              <a:t>Perpetual/Continuous</a:t>
            </a:r>
            <a:r>
              <a:rPr b="0" i="0" lang="en" sz="2800" u="none" cap="none" strike="noStrike">
                <a:solidFill>
                  <a:srgbClr val="073763"/>
                </a:solidFill>
                <a:latin typeface="Arial"/>
                <a:ea typeface="Arial"/>
                <a:cs typeface="Arial"/>
                <a:sym typeface="Arial"/>
              </a:rPr>
              <a:t> resources are those that remain available in the same measure for an indefinitely long time e.g. Solar, Wind, Geothermal, Wave power</a:t>
            </a:r>
            <a:endParaRPr/>
          </a:p>
          <a:p>
            <a:pPr indent="-342900" lvl="0" marL="342900" marR="0" rtl="0" algn="l">
              <a:lnSpc>
                <a:spcPct val="100000"/>
              </a:lnSpc>
              <a:spcBef>
                <a:spcPts val="0"/>
              </a:spcBef>
              <a:spcAft>
                <a:spcPts val="0"/>
              </a:spcAft>
              <a:buClr>
                <a:srgbClr val="073763"/>
              </a:buClr>
              <a:buSzPts val="2800"/>
              <a:buFont typeface="Arial"/>
              <a:buChar char="●"/>
            </a:pPr>
            <a:r>
              <a:rPr b="1" i="0" lang="en" sz="2800" u="none" cap="none" strike="noStrike">
                <a:solidFill>
                  <a:srgbClr val="073763"/>
                </a:solidFill>
                <a:latin typeface="Arial"/>
                <a:ea typeface="Arial"/>
                <a:cs typeface="Arial"/>
                <a:sym typeface="Arial"/>
              </a:rPr>
              <a:t>Renewable resources </a:t>
            </a:r>
            <a:r>
              <a:rPr b="0" i="0" lang="en" sz="2800" u="none" cap="none" strike="noStrike">
                <a:solidFill>
                  <a:srgbClr val="073763"/>
                </a:solidFill>
                <a:latin typeface="Arial"/>
                <a:ea typeface="Arial"/>
                <a:cs typeface="Arial"/>
                <a:sym typeface="Arial"/>
              </a:rPr>
              <a:t>can be replenished over fairly short spans of time, such as months, years or decades. E.g. Biomass energy, biofuels, Hydroelectric power generation</a:t>
            </a:r>
            <a:endParaRPr/>
          </a:p>
          <a:p>
            <a:pPr indent="-342900" lvl="0" marL="342900" marR="0" rtl="0" algn="l">
              <a:lnSpc>
                <a:spcPct val="100000"/>
              </a:lnSpc>
              <a:spcBef>
                <a:spcPts val="0"/>
              </a:spcBef>
              <a:spcAft>
                <a:spcPts val="0"/>
              </a:spcAft>
              <a:buClr>
                <a:srgbClr val="073763"/>
              </a:buClr>
              <a:buSzPts val="2800"/>
              <a:buFont typeface="Arial"/>
              <a:buChar char="●"/>
            </a:pPr>
            <a:r>
              <a:rPr b="0" i="0" lang="en" sz="2800" u="none" cap="none" strike="noStrike">
                <a:solidFill>
                  <a:srgbClr val="073763"/>
                </a:solidFill>
                <a:latin typeface="Arial"/>
                <a:ea typeface="Arial"/>
                <a:cs typeface="Arial"/>
                <a:sym typeface="Arial"/>
              </a:rPr>
              <a:t> </a:t>
            </a:r>
            <a:r>
              <a:rPr b="1" i="0" lang="en" sz="2800" u="none" cap="none" strike="noStrike">
                <a:solidFill>
                  <a:srgbClr val="073763"/>
                </a:solidFill>
                <a:latin typeface="Arial"/>
                <a:ea typeface="Arial"/>
                <a:cs typeface="Arial"/>
                <a:sym typeface="Arial"/>
              </a:rPr>
              <a:t>Nonrenewable resources </a:t>
            </a:r>
            <a:r>
              <a:rPr b="0" i="0" lang="en" sz="2800" u="none" cap="none" strike="noStrike">
                <a:solidFill>
                  <a:srgbClr val="073763"/>
                </a:solidFill>
                <a:latin typeface="Arial"/>
                <a:ea typeface="Arial"/>
                <a:cs typeface="Arial"/>
                <a:sym typeface="Arial"/>
              </a:rPr>
              <a:t>take millions of years to form and accumulate, e.g. All fossil fuels like coal, oil, natural gas; uranium, thorium (nuclear fuel)</a:t>
            </a:r>
            <a:endParaRPr/>
          </a:p>
          <a:p>
            <a:pPr indent="0" lvl="0" marL="0" marR="0" rtl="0" algn="l">
              <a:lnSpc>
                <a:spcPct val="100000"/>
              </a:lnSpc>
              <a:spcBef>
                <a:spcPts val="0"/>
              </a:spcBef>
              <a:spcAft>
                <a:spcPts val="0"/>
              </a:spcAft>
              <a:buClr>
                <a:schemeClr val="dk1"/>
              </a:buClr>
              <a:buFont typeface="Times New Roman"/>
              <a:buNone/>
            </a:pPr>
            <a:r>
              <a:t/>
            </a:r>
            <a:endParaRPr b="0" i="0" sz="2800" u="none" cap="none" strike="noStrike">
              <a:solidFill>
                <a:srgbClr val="073763"/>
              </a:solidFill>
              <a:latin typeface="Arial"/>
              <a:ea typeface="Arial"/>
              <a:cs typeface="Arial"/>
              <a:sym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9" name="Shape 869"/>
        <p:cNvGrpSpPr/>
        <p:nvPr/>
      </p:nvGrpSpPr>
      <p:grpSpPr>
        <a:xfrm>
          <a:off x="0" y="0"/>
          <a:ext cx="0" cy="0"/>
          <a:chOff x="0" y="0"/>
          <a:chExt cx="0" cy="0"/>
        </a:xfrm>
      </p:grpSpPr>
      <p:sp>
        <p:nvSpPr>
          <p:cNvPr id="870" name="Google Shape;870;p119"/>
          <p:cNvSpPr txBox="1"/>
          <p:nvPr>
            <p:ph type="title"/>
          </p:nvPr>
        </p:nvSpPr>
        <p:spPr>
          <a:xfrm>
            <a:off x="457200" y="152400"/>
            <a:ext cx="8229600" cy="99059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t/>
            </a:r>
            <a:endParaRPr b="1" i="0" sz="3600" u="none" cap="none" strike="noStrike">
              <a:solidFill>
                <a:srgbClr val="C73C39"/>
              </a:solidFill>
              <a:latin typeface="Arial"/>
              <a:ea typeface="Arial"/>
              <a:cs typeface="Arial"/>
              <a:sym typeface="Arial"/>
            </a:endParaRPr>
          </a:p>
        </p:txBody>
      </p:sp>
      <p:sp>
        <p:nvSpPr>
          <p:cNvPr id="871" name="Google Shape;871;p119"/>
          <p:cNvSpPr txBox="1"/>
          <p:nvPr>
            <p:ph idx="1" type="body"/>
          </p:nvPr>
        </p:nvSpPr>
        <p:spPr>
          <a:xfrm>
            <a:off x="152400" y="6035113"/>
            <a:ext cx="8229600" cy="58259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FF"/>
              </a:buClr>
              <a:buFont typeface="Arial"/>
              <a:buNone/>
            </a:pPr>
            <a:r>
              <a:rPr b="0" i="0" lang="en" sz="1000" u="none" cap="none" strike="noStrike">
                <a:solidFill>
                  <a:srgbClr val="0000FF"/>
                </a:solidFill>
                <a:latin typeface="Arial"/>
                <a:ea typeface="Arial"/>
                <a:cs typeface="Arial"/>
                <a:sym typeface="Arial"/>
              </a:rPr>
              <a:t>http://www.google.co.in/url?sa=t&amp;rct=j&amp;q=&amp;esrc=s&amp;source=web&amp;cd=1&amp;cad=rja&amp;ved=0CCAQFjAA&amp;url=http%3A%2F%2Fwww.cpi.umist.ac.uk%2Feminent%2FConfidential%2Fmeeting%2FRigaMeeting%2FRiga%2520Workshop%2FMarch%252008%2520Jiri%2520Klemes.ppt&amp;ei=CGpdUMzoKsL3rQeN1YDICQ&amp;usg=AFQjCNHWPipjaJj_Uy4LGn57slZj3-fnZQ&amp;sig2=5FS9Tb5GfzED1S5-EDtHDg</a:t>
            </a:r>
            <a:endParaRPr/>
          </a:p>
        </p:txBody>
      </p:sp>
      <p:pic>
        <p:nvPicPr>
          <p:cNvPr id="872" name="Google Shape;872;p119"/>
          <p:cNvPicPr preferRelativeResize="0"/>
          <p:nvPr/>
        </p:nvPicPr>
        <p:blipFill rotWithShape="1">
          <a:blip r:embed="rId3">
            <a:alphaModFix/>
          </a:blip>
          <a:srcRect b="0" l="0" r="0" t="0"/>
          <a:stretch/>
        </p:blipFill>
        <p:spPr>
          <a:xfrm>
            <a:off x="152400" y="246417"/>
            <a:ext cx="4800679" cy="5843825"/>
          </a:xfrm>
          <a:prstGeom prst="rect">
            <a:avLst/>
          </a:prstGeom>
          <a:noFill/>
          <a:ln>
            <a:noFill/>
          </a:ln>
        </p:spPr>
      </p:pic>
      <p:pic>
        <p:nvPicPr>
          <p:cNvPr id="873" name="Google Shape;873;p119"/>
          <p:cNvPicPr preferRelativeResize="0"/>
          <p:nvPr/>
        </p:nvPicPr>
        <p:blipFill rotWithShape="1">
          <a:blip r:embed="rId4">
            <a:alphaModFix/>
          </a:blip>
          <a:srcRect b="0" l="0" r="0" t="0"/>
          <a:stretch/>
        </p:blipFill>
        <p:spPr>
          <a:xfrm>
            <a:off x="4384849" y="304800"/>
            <a:ext cx="4629139" cy="663892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7" name="Shape 877"/>
        <p:cNvGrpSpPr/>
        <p:nvPr/>
      </p:nvGrpSpPr>
      <p:grpSpPr>
        <a:xfrm>
          <a:off x="0" y="0"/>
          <a:ext cx="0" cy="0"/>
          <a:chOff x="0" y="0"/>
          <a:chExt cx="0" cy="0"/>
        </a:xfrm>
      </p:grpSpPr>
      <p:sp>
        <p:nvSpPr>
          <p:cNvPr id="878" name="Google Shape;878;p120"/>
          <p:cNvSpPr txBox="1"/>
          <p:nvPr>
            <p:ph type="title"/>
          </p:nvPr>
        </p:nvSpPr>
        <p:spPr>
          <a:xfrm>
            <a:off x="457200" y="152400"/>
            <a:ext cx="8229600" cy="99059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1" i="0" lang="en" sz="3600" u="none" cap="none" strike="noStrike">
                <a:solidFill>
                  <a:srgbClr val="C73C39"/>
                </a:solidFill>
                <a:latin typeface="Arial"/>
                <a:ea typeface="Arial"/>
                <a:cs typeface="Arial"/>
                <a:sym typeface="Arial"/>
              </a:rPr>
              <a:t>CHP</a:t>
            </a:r>
            <a:endParaRPr/>
          </a:p>
        </p:txBody>
      </p:sp>
      <p:sp>
        <p:nvSpPr>
          <p:cNvPr id="879" name="Google Shape;879;p120"/>
          <p:cNvSpPr txBox="1"/>
          <p:nvPr>
            <p:ph idx="1" type="body"/>
          </p:nvPr>
        </p:nvSpPr>
        <p:spPr>
          <a:xfrm>
            <a:off x="457200" y="1219200"/>
            <a:ext cx="8229600" cy="493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FF"/>
              </a:buClr>
              <a:buFont typeface="Arial"/>
              <a:buNone/>
            </a:pPr>
            <a:r>
              <a:t/>
            </a:r>
            <a:endParaRPr b="0" i="0" sz="3000" u="none" cap="none" strike="noStrike">
              <a:solidFill>
                <a:srgbClr val="0000FF"/>
              </a:solidFill>
              <a:latin typeface="Arial"/>
              <a:ea typeface="Arial"/>
              <a:cs typeface="Arial"/>
              <a:sym typeface="Arial"/>
            </a:endParaRPr>
          </a:p>
        </p:txBody>
      </p:sp>
      <p:sp>
        <p:nvSpPr>
          <p:cNvPr id="880" name="Google Shape;880;p120"/>
          <p:cNvSpPr txBox="1"/>
          <p:nvPr/>
        </p:nvSpPr>
        <p:spPr>
          <a:xfrm>
            <a:off x="278250" y="6156900"/>
            <a:ext cx="3000000" cy="60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b="0" i="0" lang="en" sz="1000" u="none" cap="none" strike="noStrike">
                <a:solidFill>
                  <a:srgbClr val="000000"/>
                </a:solidFill>
                <a:latin typeface="Arial"/>
                <a:ea typeface="Arial"/>
                <a:cs typeface="Arial"/>
                <a:sym typeface="Arial"/>
              </a:rPr>
              <a:t>http://www.epa.gov/chp/basic/methods.html</a:t>
            </a:r>
            <a:endParaRPr/>
          </a:p>
        </p:txBody>
      </p:sp>
      <p:pic>
        <p:nvPicPr>
          <p:cNvPr id="881" name="Google Shape;881;p120"/>
          <p:cNvPicPr preferRelativeResize="0"/>
          <p:nvPr/>
        </p:nvPicPr>
        <p:blipFill rotWithShape="1">
          <a:blip r:embed="rId3">
            <a:alphaModFix/>
          </a:blip>
          <a:srcRect b="0" l="0" r="0" t="0"/>
          <a:stretch/>
        </p:blipFill>
        <p:spPr>
          <a:xfrm>
            <a:off x="278250" y="1219200"/>
            <a:ext cx="8679799" cy="55434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5" name="Shape 885"/>
        <p:cNvGrpSpPr/>
        <p:nvPr/>
      </p:nvGrpSpPr>
      <p:grpSpPr>
        <a:xfrm>
          <a:off x="0" y="0"/>
          <a:ext cx="0" cy="0"/>
          <a:chOff x="0" y="0"/>
          <a:chExt cx="0" cy="0"/>
        </a:xfrm>
      </p:grpSpPr>
      <p:sp>
        <p:nvSpPr>
          <p:cNvPr id="886" name="Google Shape;886;p121"/>
          <p:cNvSpPr txBox="1"/>
          <p:nvPr>
            <p:ph type="title"/>
          </p:nvPr>
        </p:nvSpPr>
        <p:spPr>
          <a:xfrm>
            <a:off x="457200" y="152400"/>
            <a:ext cx="8229600" cy="99059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1" i="0" lang="en" sz="3600" u="none" cap="none" strike="noStrike">
                <a:solidFill>
                  <a:srgbClr val="C73C39"/>
                </a:solidFill>
                <a:latin typeface="Arial"/>
                <a:ea typeface="Arial"/>
                <a:cs typeface="Arial"/>
                <a:sym typeface="Arial"/>
              </a:rPr>
              <a:t>CHP</a:t>
            </a:r>
            <a:endParaRPr/>
          </a:p>
        </p:txBody>
      </p:sp>
      <p:sp>
        <p:nvSpPr>
          <p:cNvPr id="887" name="Google Shape;887;p121"/>
          <p:cNvSpPr txBox="1"/>
          <p:nvPr>
            <p:ph idx="1" type="body"/>
          </p:nvPr>
        </p:nvSpPr>
        <p:spPr>
          <a:xfrm>
            <a:off x="457200" y="1219200"/>
            <a:ext cx="8229600" cy="493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FF"/>
              </a:buClr>
              <a:buFont typeface="Arial"/>
              <a:buNone/>
            </a:pPr>
            <a:r>
              <a:t/>
            </a:r>
            <a:endParaRPr b="0" i="0" sz="3000" u="none" cap="none" strike="noStrike">
              <a:solidFill>
                <a:srgbClr val="0000FF"/>
              </a:solidFill>
              <a:latin typeface="Arial"/>
              <a:ea typeface="Arial"/>
              <a:cs typeface="Arial"/>
              <a:sym typeface="Arial"/>
            </a:endParaRPr>
          </a:p>
        </p:txBody>
      </p:sp>
      <p:pic>
        <p:nvPicPr>
          <p:cNvPr id="888" name="Google Shape;888;p121"/>
          <p:cNvPicPr preferRelativeResize="0"/>
          <p:nvPr/>
        </p:nvPicPr>
        <p:blipFill rotWithShape="1">
          <a:blip r:embed="rId3">
            <a:alphaModFix/>
          </a:blip>
          <a:srcRect b="0" l="0" r="0" t="0"/>
          <a:stretch/>
        </p:blipFill>
        <p:spPr>
          <a:xfrm>
            <a:off x="278250" y="1143000"/>
            <a:ext cx="8508925" cy="5391150"/>
          </a:xfrm>
          <a:prstGeom prst="rect">
            <a:avLst/>
          </a:prstGeom>
          <a:noFill/>
          <a:ln>
            <a:noFill/>
          </a:ln>
        </p:spPr>
      </p:pic>
      <p:sp>
        <p:nvSpPr>
          <p:cNvPr id="889" name="Google Shape;889;p121"/>
          <p:cNvSpPr txBox="1"/>
          <p:nvPr/>
        </p:nvSpPr>
        <p:spPr>
          <a:xfrm>
            <a:off x="212775" y="6383400"/>
            <a:ext cx="8229600" cy="4745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b="0" i="0" lang="en" sz="1000" u="none" cap="none" strike="noStrike">
                <a:solidFill>
                  <a:srgbClr val="000000"/>
                </a:solidFill>
                <a:latin typeface="Arial"/>
                <a:ea typeface="Arial"/>
                <a:cs typeface="Arial"/>
                <a:sym typeface="Arial"/>
              </a:rPr>
              <a:t>http://www.mwm.net/mwm-chp-gas-engines-gensets-cogeneration/mwm-competencies/cogeneration-trigeneration-plants/</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3" name="Shape 893"/>
        <p:cNvGrpSpPr/>
        <p:nvPr/>
      </p:nvGrpSpPr>
      <p:grpSpPr>
        <a:xfrm>
          <a:off x="0" y="0"/>
          <a:ext cx="0" cy="0"/>
          <a:chOff x="0" y="0"/>
          <a:chExt cx="0" cy="0"/>
        </a:xfrm>
      </p:grpSpPr>
      <p:sp>
        <p:nvSpPr>
          <p:cNvPr id="894" name="Google Shape;894;p122"/>
          <p:cNvSpPr txBox="1"/>
          <p:nvPr>
            <p:ph type="title"/>
          </p:nvPr>
        </p:nvSpPr>
        <p:spPr>
          <a:xfrm>
            <a:off x="457200" y="152400"/>
            <a:ext cx="8229600" cy="99059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1" i="0" lang="en" sz="3600" u="none" cap="none" strike="noStrike">
                <a:solidFill>
                  <a:srgbClr val="C73C39"/>
                </a:solidFill>
                <a:latin typeface="Arial"/>
                <a:ea typeface="Arial"/>
                <a:cs typeface="Arial"/>
                <a:sym typeface="Arial"/>
              </a:rPr>
              <a:t>Working of CHP</a:t>
            </a:r>
            <a:endParaRPr/>
          </a:p>
        </p:txBody>
      </p:sp>
      <p:sp>
        <p:nvSpPr>
          <p:cNvPr id="895" name="Google Shape;895;p122"/>
          <p:cNvSpPr txBox="1"/>
          <p:nvPr>
            <p:ph idx="1" type="body"/>
          </p:nvPr>
        </p:nvSpPr>
        <p:spPr>
          <a:xfrm>
            <a:off x="457200" y="1219200"/>
            <a:ext cx="8229600" cy="493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FF"/>
              </a:buClr>
              <a:buFont typeface="Arial"/>
              <a:buNone/>
            </a:pPr>
            <a:r>
              <a:t/>
            </a:r>
            <a:endParaRPr b="0" i="0" sz="3000" u="none" cap="none" strike="noStrike">
              <a:solidFill>
                <a:srgbClr val="0000FF"/>
              </a:solidFill>
              <a:latin typeface="Arial"/>
              <a:ea typeface="Arial"/>
              <a:cs typeface="Arial"/>
              <a:sym typeface="Arial"/>
            </a:endParaRPr>
          </a:p>
        </p:txBody>
      </p:sp>
      <p:pic>
        <p:nvPicPr>
          <p:cNvPr id="896" name="Google Shape;896;p122"/>
          <p:cNvPicPr preferRelativeResize="0"/>
          <p:nvPr/>
        </p:nvPicPr>
        <p:blipFill rotWithShape="1">
          <a:blip r:embed="rId3">
            <a:alphaModFix/>
          </a:blip>
          <a:srcRect b="0" l="0" r="0" t="0"/>
          <a:stretch/>
        </p:blipFill>
        <p:spPr>
          <a:xfrm>
            <a:off x="457200" y="1068675"/>
            <a:ext cx="7620000" cy="5391150"/>
          </a:xfrm>
          <a:prstGeom prst="rect">
            <a:avLst/>
          </a:prstGeom>
          <a:noFill/>
          <a:ln>
            <a:noFill/>
          </a:ln>
        </p:spPr>
      </p:pic>
      <p:sp>
        <p:nvSpPr>
          <p:cNvPr id="897" name="Google Shape;897;p122"/>
          <p:cNvSpPr txBox="1"/>
          <p:nvPr/>
        </p:nvSpPr>
        <p:spPr>
          <a:xfrm>
            <a:off x="0" y="6248400"/>
            <a:ext cx="7619999" cy="5729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b="0" i="0" lang="en" sz="1000" u="none" cap="none" strike="noStrike">
                <a:solidFill>
                  <a:srgbClr val="000000"/>
                </a:solidFill>
                <a:latin typeface="Arial"/>
                <a:ea typeface="Arial"/>
                <a:cs typeface="Arial"/>
                <a:sym typeface="Arial"/>
              </a:rPr>
              <a:t>http://www.mwm.net/mwm-chp-gas-engines-gensets-cogeneration/mwm-competencies/cogeneration-trigeneration-plants/</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1" name="Shape 901"/>
        <p:cNvGrpSpPr/>
        <p:nvPr/>
      </p:nvGrpSpPr>
      <p:grpSpPr>
        <a:xfrm>
          <a:off x="0" y="0"/>
          <a:ext cx="0" cy="0"/>
          <a:chOff x="0" y="0"/>
          <a:chExt cx="0" cy="0"/>
        </a:xfrm>
      </p:grpSpPr>
      <p:sp>
        <p:nvSpPr>
          <p:cNvPr id="902" name="Google Shape;902;p123"/>
          <p:cNvSpPr txBox="1"/>
          <p:nvPr>
            <p:ph type="title"/>
          </p:nvPr>
        </p:nvSpPr>
        <p:spPr>
          <a:xfrm>
            <a:off x="457200" y="152400"/>
            <a:ext cx="8229600" cy="99059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t/>
            </a:r>
            <a:endParaRPr b="1" i="0" sz="3600" u="none" cap="none" strike="noStrike">
              <a:solidFill>
                <a:srgbClr val="C73C39"/>
              </a:solidFill>
              <a:latin typeface="Arial"/>
              <a:ea typeface="Arial"/>
              <a:cs typeface="Arial"/>
              <a:sym typeface="Arial"/>
            </a:endParaRPr>
          </a:p>
        </p:txBody>
      </p:sp>
      <p:sp>
        <p:nvSpPr>
          <p:cNvPr id="903" name="Google Shape;903;p123"/>
          <p:cNvSpPr txBox="1"/>
          <p:nvPr>
            <p:ph idx="1" type="body"/>
          </p:nvPr>
        </p:nvSpPr>
        <p:spPr>
          <a:xfrm>
            <a:off x="457200" y="1219200"/>
            <a:ext cx="8229600" cy="493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FF"/>
              </a:buClr>
              <a:buFont typeface="Arial"/>
              <a:buNone/>
            </a:pPr>
            <a:r>
              <a:t/>
            </a:r>
            <a:endParaRPr b="0" i="0" sz="3000" u="none" cap="none" strike="noStrike">
              <a:solidFill>
                <a:srgbClr val="0000FF"/>
              </a:solidFill>
              <a:latin typeface="Arial"/>
              <a:ea typeface="Arial"/>
              <a:cs typeface="Arial"/>
              <a:sym typeface="Arial"/>
            </a:endParaRPr>
          </a:p>
        </p:txBody>
      </p:sp>
      <p:pic>
        <p:nvPicPr>
          <p:cNvPr id="904" name="Google Shape;904;p123"/>
          <p:cNvPicPr preferRelativeResize="0"/>
          <p:nvPr/>
        </p:nvPicPr>
        <p:blipFill rotWithShape="1">
          <a:blip r:embed="rId3">
            <a:alphaModFix/>
          </a:blip>
          <a:srcRect b="0" l="0" r="0" t="0"/>
          <a:stretch/>
        </p:blipFill>
        <p:spPr>
          <a:xfrm>
            <a:off x="824944" y="1652231"/>
            <a:ext cx="8161710" cy="4957513"/>
          </a:xfrm>
          <a:prstGeom prst="rect">
            <a:avLst/>
          </a:prstGeom>
          <a:noFill/>
          <a:ln>
            <a:noFill/>
          </a:ln>
        </p:spPr>
      </p:pic>
      <p:pic>
        <p:nvPicPr>
          <p:cNvPr id="905" name="Google Shape;905;p123"/>
          <p:cNvPicPr preferRelativeResize="0"/>
          <p:nvPr/>
        </p:nvPicPr>
        <p:blipFill rotWithShape="1">
          <a:blip r:embed="rId4">
            <a:alphaModFix/>
          </a:blip>
          <a:srcRect b="0" l="0" r="0" t="0"/>
          <a:stretch/>
        </p:blipFill>
        <p:spPr>
          <a:xfrm>
            <a:off x="53725" y="239296"/>
            <a:ext cx="3747324" cy="2471508"/>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9" name="Shape 909"/>
        <p:cNvGrpSpPr/>
        <p:nvPr/>
      </p:nvGrpSpPr>
      <p:grpSpPr>
        <a:xfrm>
          <a:off x="0" y="0"/>
          <a:ext cx="0" cy="0"/>
          <a:chOff x="0" y="0"/>
          <a:chExt cx="0" cy="0"/>
        </a:xfrm>
      </p:grpSpPr>
      <p:sp>
        <p:nvSpPr>
          <p:cNvPr id="910" name="Google Shape;910;p124"/>
          <p:cNvSpPr txBox="1"/>
          <p:nvPr>
            <p:ph type="title"/>
          </p:nvPr>
        </p:nvSpPr>
        <p:spPr>
          <a:xfrm>
            <a:off x="457200" y="152400"/>
            <a:ext cx="8229600" cy="99059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t/>
            </a:r>
            <a:endParaRPr b="1" i="0" sz="3600" u="none" cap="none" strike="noStrike">
              <a:solidFill>
                <a:srgbClr val="C73C39"/>
              </a:solidFill>
              <a:latin typeface="Arial"/>
              <a:ea typeface="Arial"/>
              <a:cs typeface="Arial"/>
              <a:sym typeface="Arial"/>
            </a:endParaRPr>
          </a:p>
        </p:txBody>
      </p:sp>
      <p:sp>
        <p:nvSpPr>
          <p:cNvPr id="911" name="Google Shape;911;p124"/>
          <p:cNvSpPr txBox="1"/>
          <p:nvPr>
            <p:ph idx="1" type="body"/>
          </p:nvPr>
        </p:nvSpPr>
        <p:spPr>
          <a:xfrm>
            <a:off x="457200" y="1219200"/>
            <a:ext cx="8229600" cy="493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0" i="0" lang="en" sz="3000" u="none" cap="none" strike="noStrike">
                <a:solidFill>
                  <a:schemeClr val="dk1"/>
                </a:solidFill>
                <a:latin typeface="Arial"/>
                <a:ea typeface="Arial"/>
                <a:cs typeface="Arial"/>
                <a:sym typeface="Arial"/>
              </a:rPr>
              <a:t>There are many ways to basically reduce our domestic energy use.</a:t>
            </a:r>
            <a:endParaRPr/>
          </a:p>
          <a:p>
            <a:pPr indent="0" lvl="0" marL="0" marR="0" rtl="0" algn="l">
              <a:lnSpc>
                <a:spcPct val="100000"/>
              </a:lnSpc>
              <a:spcBef>
                <a:spcPts val="0"/>
              </a:spcBef>
              <a:spcAft>
                <a:spcPts val="0"/>
              </a:spcAft>
              <a:buClr>
                <a:srgbClr val="0000FF"/>
              </a:buClr>
              <a:buFont typeface="Arial"/>
              <a:buNone/>
            </a:pPr>
            <a:r>
              <a:rPr b="0" i="0" lang="en" sz="3000" u="none" cap="none" strike="noStrike">
                <a:solidFill>
                  <a:srgbClr val="0000FF"/>
                </a:solidFill>
                <a:latin typeface="Arial"/>
                <a:ea typeface="Arial"/>
                <a:cs typeface="Arial"/>
                <a:sym typeface="Arial"/>
              </a:rPr>
              <a:t>One such is green roofs:</a:t>
            </a:r>
            <a:endParaRPr/>
          </a:p>
          <a:p>
            <a:pPr indent="-468313" lvl="0" marL="468313" marR="0" rtl="0" algn="l">
              <a:lnSpc>
                <a:spcPct val="100000"/>
              </a:lnSpc>
              <a:spcBef>
                <a:spcPts val="0"/>
              </a:spcBef>
              <a:spcAft>
                <a:spcPts val="0"/>
              </a:spcAft>
              <a:buClr>
                <a:srgbClr val="3F3F3F"/>
              </a:buClr>
              <a:buSzPts val="3000"/>
              <a:buFont typeface="Arial"/>
              <a:buChar char="•"/>
            </a:pPr>
            <a:r>
              <a:rPr b="0" i="0" lang="en" sz="3000" u="none" cap="none" strike="noStrike">
                <a:solidFill>
                  <a:srgbClr val="3F3F3F"/>
                </a:solidFill>
                <a:latin typeface="Arial"/>
                <a:ea typeface="Arial"/>
                <a:cs typeface="Arial"/>
                <a:sym typeface="Arial"/>
              </a:rPr>
              <a:t>Reduced building heat gain.</a:t>
            </a:r>
            <a:endParaRPr/>
          </a:p>
          <a:p>
            <a:pPr indent="-468313" lvl="0" marL="468313" marR="0" rtl="0" algn="l">
              <a:lnSpc>
                <a:spcPct val="100000"/>
              </a:lnSpc>
              <a:spcBef>
                <a:spcPts val="0"/>
              </a:spcBef>
              <a:spcAft>
                <a:spcPts val="0"/>
              </a:spcAft>
              <a:buClr>
                <a:srgbClr val="3F3F3F"/>
              </a:buClr>
              <a:buSzPts val="3000"/>
              <a:buFont typeface="Arial"/>
              <a:buChar char="•"/>
            </a:pPr>
            <a:r>
              <a:rPr b="0" i="0" lang="en" sz="3000" u="none" cap="none" strike="noStrike">
                <a:solidFill>
                  <a:srgbClr val="3F3F3F"/>
                </a:solidFill>
                <a:latin typeface="Arial"/>
                <a:ea typeface="Arial"/>
                <a:cs typeface="Arial"/>
                <a:sym typeface="Arial"/>
              </a:rPr>
              <a:t>Evaporative cooling</a:t>
            </a:r>
            <a:endParaRPr/>
          </a:p>
          <a:p>
            <a:pPr indent="-468313" lvl="0" marL="468313" marR="0" rtl="0" algn="l">
              <a:lnSpc>
                <a:spcPct val="100000"/>
              </a:lnSpc>
              <a:spcBef>
                <a:spcPts val="0"/>
              </a:spcBef>
              <a:spcAft>
                <a:spcPts val="0"/>
              </a:spcAft>
              <a:buClr>
                <a:srgbClr val="3F3F3F"/>
              </a:buClr>
              <a:buSzPts val="3000"/>
              <a:buFont typeface="Arial"/>
              <a:buChar char="•"/>
            </a:pPr>
            <a:r>
              <a:rPr b="0" i="0" lang="en" sz="3000" u="none" cap="none" strike="noStrike">
                <a:solidFill>
                  <a:srgbClr val="3F3F3F"/>
                </a:solidFill>
                <a:latin typeface="Arial"/>
                <a:ea typeface="Arial"/>
                <a:cs typeface="Arial"/>
                <a:sym typeface="Arial"/>
              </a:rPr>
              <a:t>Food production</a:t>
            </a:r>
            <a:endParaRPr/>
          </a:p>
          <a:p>
            <a:pPr indent="-468313" lvl="0" marL="468313" marR="0" rtl="0" algn="l">
              <a:lnSpc>
                <a:spcPct val="100000"/>
              </a:lnSpc>
              <a:spcBef>
                <a:spcPts val="0"/>
              </a:spcBef>
              <a:spcAft>
                <a:spcPts val="0"/>
              </a:spcAft>
              <a:buClr>
                <a:srgbClr val="3F3F3F"/>
              </a:buClr>
              <a:buSzPts val="3000"/>
              <a:buFont typeface="Arial"/>
              <a:buChar char="•"/>
            </a:pPr>
            <a:r>
              <a:rPr b="0" i="0" lang="en" sz="3000" u="none" cap="none" strike="noStrike">
                <a:solidFill>
                  <a:srgbClr val="3F3F3F"/>
                </a:solidFill>
                <a:latin typeface="Arial"/>
                <a:ea typeface="Arial"/>
                <a:cs typeface="Arial"/>
                <a:sym typeface="Arial"/>
              </a:rPr>
              <a:t>Carbon absorption</a:t>
            </a:r>
            <a:endParaRPr/>
          </a:p>
          <a:p>
            <a:pPr indent="-468313" lvl="0" marL="468313" marR="0" rtl="0" algn="l">
              <a:lnSpc>
                <a:spcPct val="100000"/>
              </a:lnSpc>
              <a:spcBef>
                <a:spcPts val="0"/>
              </a:spcBef>
              <a:spcAft>
                <a:spcPts val="0"/>
              </a:spcAft>
              <a:buClr>
                <a:srgbClr val="3F3F3F"/>
              </a:buClr>
              <a:buSzPts val="3000"/>
              <a:buFont typeface="Arial"/>
              <a:buChar char="•"/>
            </a:pPr>
            <a:r>
              <a:rPr b="0" i="0" lang="en" sz="3000" u="none" cap="none" strike="noStrike">
                <a:solidFill>
                  <a:srgbClr val="3F3F3F"/>
                </a:solidFill>
                <a:latin typeface="Arial"/>
                <a:ea typeface="Arial"/>
                <a:cs typeface="Arial"/>
                <a:sym typeface="Arial"/>
              </a:rPr>
              <a:t>Possibilities for greywater recycling</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5" name="Shape 915"/>
        <p:cNvGrpSpPr/>
        <p:nvPr/>
      </p:nvGrpSpPr>
      <p:grpSpPr>
        <a:xfrm>
          <a:off x="0" y="0"/>
          <a:ext cx="0" cy="0"/>
          <a:chOff x="0" y="0"/>
          <a:chExt cx="0" cy="0"/>
        </a:xfrm>
      </p:grpSpPr>
      <p:sp>
        <p:nvSpPr>
          <p:cNvPr id="916" name="Google Shape;916;p125"/>
          <p:cNvSpPr/>
          <p:nvPr/>
        </p:nvSpPr>
        <p:spPr>
          <a:xfrm>
            <a:off x="4038600" y="5887760"/>
            <a:ext cx="5105400" cy="95410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0" i="0" lang="en" sz="800" u="none" cap="none" strike="noStrike">
                <a:solidFill>
                  <a:srgbClr val="000000"/>
                </a:solidFill>
                <a:latin typeface="Arial"/>
                <a:ea typeface="Arial"/>
                <a:cs typeface="Arial"/>
                <a:sym typeface="Arial"/>
              </a:rPr>
              <a:t>https://www.google.co.in/search?es_sm=93&amp;biw=1024&amp;bih=462&amp;tbm=isch&amp;q=green+roof+house&amp;revid=96988145&amp;sa=X&amp;ei=j_gSVaq3JYPjuQS-0oHwBA&amp;ved=0CB4Q1QIoAA#imgrc=JyOGiVdf0bwmSM%253A%3BxVNV-gsZV1bN5M%3Bhttp%253A%252F%252Fwww.powerhousegrowers.com%252Fwp-content%252Fuploads%252F2014%252F02%252Fvilla-bio-spain-green-roof-home.jpg%3Bhttp%253A%252F%252Fwww.powerhousegrowers.com%252Fgreen-roofs-101-what-is-a-green-roof-and-what-does-it-do%252F%3B750%3B514</a:t>
            </a:r>
            <a:endParaRPr b="0" i="0" sz="800" u="none" cap="none" strike="noStrike">
              <a:solidFill>
                <a:srgbClr val="000000"/>
              </a:solidFill>
              <a:latin typeface="Arial"/>
              <a:ea typeface="Arial"/>
              <a:cs typeface="Arial"/>
              <a:sym typeface="Arial"/>
            </a:endParaRPr>
          </a:p>
        </p:txBody>
      </p:sp>
      <p:sp>
        <p:nvSpPr>
          <p:cNvPr id="917" name="Google Shape;917;p125"/>
          <p:cNvSpPr/>
          <p:nvPr/>
        </p:nvSpPr>
        <p:spPr>
          <a:xfrm>
            <a:off x="0" y="6103203"/>
            <a:ext cx="4572000" cy="83099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0" i="0" lang="en" sz="800" u="none" cap="none" strike="noStrike">
                <a:solidFill>
                  <a:srgbClr val="000000"/>
                </a:solidFill>
                <a:latin typeface="Arial"/>
                <a:ea typeface="Arial"/>
                <a:cs typeface="Arial"/>
                <a:sym typeface="Arial"/>
              </a:rPr>
              <a:t>https://www.google.co.in/search?es_sm=93&amp;biw=1024&amp;bih=462&amp;tbm=isch&amp;q=green+roofs+city&amp;revid=96988145&amp;sa=X&amp;ei=j_gSVaq3JYPjuQS-0oHwBA&amp;ved=0CCEQ1QIoAQ#imgdii=_&amp;imgrc=evlyO0nMmWjZZM%253A%3BFY8zA1TjpKbXyM%3Bhttp%253A%252F%252Fcdni.wired.co.uk%252F620x413%252Fa_c%252FBWF-00.jpg%3Bhttp%253A%252F%252Fwww.wired.co.uk%252Fnews%252Farchive%252F2012-01%252F04%252Fbeirut-wonder-forest%3B620%3B413</a:t>
            </a:r>
            <a:endParaRPr b="0" i="0" sz="800" u="none" cap="none" strike="noStrike">
              <a:solidFill>
                <a:srgbClr val="000000"/>
              </a:solidFill>
              <a:latin typeface="Arial"/>
              <a:ea typeface="Arial"/>
              <a:cs typeface="Arial"/>
              <a:sym typeface="Arial"/>
            </a:endParaRPr>
          </a:p>
        </p:txBody>
      </p:sp>
      <p:sp>
        <p:nvSpPr>
          <p:cNvPr id="918" name="Google Shape;918;p125"/>
          <p:cNvSpPr/>
          <p:nvPr/>
        </p:nvSpPr>
        <p:spPr>
          <a:xfrm>
            <a:off x="4572000" y="2133600"/>
            <a:ext cx="4572000" cy="83099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0" i="0" lang="en" sz="800" u="none" cap="none" strike="noStrike">
                <a:solidFill>
                  <a:srgbClr val="000000"/>
                </a:solidFill>
                <a:latin typeface="Arial"/>
                <a:ea typeface="Arial"/>
                <a:cs typeface="Arial"/>
                <a:sym typeface="Arial"/>
              </a:rPr>
              <a:t>https://www.google.co.in/search?es_sm=93&amp;biw=1024&amp;bih=462&amp;tbm=isch&amp;q=intensive+green+roofs&amp;revid=96988145&amp;sa=X&amp;ei=j_gSVaq3JYPjuQS-0oHwBA&amp;ved=0CCQQ1QIoAg#imgdii=_&amp;imgrc=uHeWo9iMQU22FM%253A%3BLTQDjMUyl5p9EM%3Bhttp%253A%252F%252Fgreengarage.ca%252Fimg%252Fexploded-layers.gif%3Bhttp%253A%252F%252Fgreengarage.ca%252Fgreenroofs%252Ffeatures.php%3B613%3B360</a:t>
            </a:r>
            <a:endParaRPr b="0" i="0" sz="800" u="none" cap="none" strike="noStrike">
              <a:solidFill>
                <a:srgbClr val="000000"/>
              </a:solidFill>
              <a:latin typeface="Arial"/>
              <a:ea typeface="Arial"/>
              <a:cs typeface="Arial"/>
              <a:sym typeface="Arial"/>
            </a:endParaRPr>
          </a:p>
        </p:txBody>
      </p:sp>
      <p:sp>
        <p:nvSpPr>
          <p:cNvPr id="919" name="Google Shape;919;p125"/>
          <p:cNvSpPr txBox="1"/>
          <p:nvPr>
            <p:ph type="title"/>
          </p:nvPr>
        </p:nvSpPr>
        <p:spPr>
          <a:xfrm>
            <a:off x="457200" y="152400"/>
            <a:ext cx="8229600" cy="99059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1" i="0" lang="en" sz="3600" u="none" cap="none" strike="noStrike">
                <a:solidFill>
                  <a:srgbClr val="C73C39"/>
                </a:solidFill>
                <a:latin typeface="Arial"/>
                <a:ea typeface="Arial"/>
                <a:cs typeface="Arial"/>
                <a:sym typeface="Arial"/>
              </a:rPr>
              <a:t>Green Roofs</a:t>
            </a:r>
            <a:endParaRPr b="1" i="0" sz="3600" u="none" cap="none" strike="noStrike">
              <a:solidFill>
                <a:srgbClr val="C73C39"/>
              </a:solidFill>
              <a:latin typeface="Arial"/>
              <a:ea typeface="Arial"/>
              <a:cs typeface="Arial"/>
              <a:sym typeface="Arial"/>
            </a:endParaRPr>
          </a:p>
        </p:txBody>
      </p:sp>
      <p:sp>
        <p:nvSpPr>
          <p:cNvPr id="920" name="Google Shape;920;p125"/>
          <p:cNvSpPr txBox="1"/>
          <p:nvPr>
            <p:ph idx="1" type="body"/>
          </p:nvPr>
        </p:nvSpPr>
        <p:spPr>
          <a:xfrm>
            <a:off x="457200" y="1219200"/>
            <a:ext cx="8229600" cy="493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FF"/>
              </a:buClr>
              <a:buFont typeface="Arial"/>
              <a:buNone/>
            </a:pPr>
            <a:r>
              <a:t/>
            </a:r>
            <a:endParaRPr b="0" i="0" sz="3000" u="none" cap="none" strike="noStrike">
              <a:solidFill>
                <a:srgbClr val="0000FF"/>
              </a:solidFill>
              <a:latin typeface="Arial"/>
              <a:ea typeface="Arial"/>
              <a:cs typeface="Arial"/>
              <a:sym typeface="Arial"/>
            </a:endParaRPr>
          </a:p>
        </p:txBody>
      </p:sp>
      <p:pic>
        <p:nvPicPr>
          <p:cNvPr descr="GreenRoof3.jpg" id="921" name="Google Shape;921;p125"/>
          <p:cNvPicPr preferRelativeResize="0"/>
          <p:nvPr/>
        </p:nvPicPr>
        <p:blipFill rotWithShape="1">
          <a:blip r:embed="rId3">
            <a:alphaModFix/>
          </a:blip>
          <a:srcRect b="0" l="0" r="0" t="0"/>
          <a:stretch/>
        </p:blipFill>
        <p:spPr>
          <a:xfrm>
            <a:off x="5029200" y="152400"/>
            <a:ext cx="4038600" cy="2370782"/>
          </a:xfrm>
          <a:prstGeom prst="rect">
            <a:avLst/>
          </a:prstGeom>
          <a:noFill/>
          <a:ln>
            <a:noFill/>
          </a:ln>
        </p:spPr>
      </p:pic>
      <p:pic>
        <p:nvPicPr>
          <p:cNvPr descr="GreenRoof1.jpg" id="922" name="Google Shape;922;p125"/>
          <p:cNvPicPr preferRelativeResize="0"/>
          <p:nvPr/>
        </p:nvPicPr>
        <p:blipFill rotWithShape="1">
          <a:blip r:embed="rId4">
            <a:alphaModFix/>
          </a:blip>
          <a:srcRect b="0" l="0" r="0" t="0"/>
          <a:stretch/>
        </p:blipFill>
        <p:spPr>
          <a:xfrm>
            <a:off x="3703895" y="2590800"/>
            <a:ext cx="5440106" cy="3733800"/>
          </a:xfrm>
          <a:prstGeom prst="rect">
            <a:avLst/>
          </a:prstGeom>
          <a:noFill/>
          <a:ln>
            <a:noFill/>
          </a:ln>
        </p:spPr>
      </p:pic>
      <p:pic>
        <p:nvPicPr>
          <p:cNvPr descr="GreenRoof2.jpg" id="923" name="Google Shape;923;p125"/>
          <p:cNvPicPr preferRelativeResize="0"/>
          <p:nvPr/>
        </p:nvPicPr>
        <p:blipFill rotWithShape="1">
          <a:blip r:embed="rId5">
            <a:alphaModFix/>
          </a:blip>
          <a:srcRect b="0" l="0" r="0" t="0"/>
          <a:stretch/>
        </p:blipFill>
        <p:spPr>
          <a:xfrm>
            <a:off x="457200" y="2057400"/>
            <a:ext cx="4007787" cy="26670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7" name="Shape 927"/>
        <p:cNvGrpSpPr/>
        <p:nvPr/>
      </p:nvGrpSpPr>
      <p:grpSpPr>
        <a:xfrm>
          <a:off x="0" y="0"/>
          <a:ext cx="0" cy="0"/>
          <a:chOff x="0" y="0"/>
          <a:chExt cx="0" cy="0"/>
        </a:xfrm>
      </p:grpSpPr>
      <p:sp>
        <p:nvSpPr>
          <p:cNvPr id="928" name="Google Shape;928;p126"/>
          <p:cNvSpPr txBox="1"/>
          <p:nvPr>
            <p:ph type="title"/>
          </p:nvPr>
        </p:nvSpPr>
        <p:spPr>
          <a:xfrm>
            <a:off x="457200" y="152400"/>
            <a:ext cx="8229600" cy="99059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t/>
            </a:r>
            <a:endParaRPr b="1" i="0" sz="3600" u="none" cap="none" strike="noStrike">
              <a:solidFill>
                <a:srgbClr val="C73C39"/>
              </a:solidFill>
              <a:latin typeface="Arial"/>
              <a:ea typeface="Arial"/>
              <a:cs typeface="Arial"/>
              <a:sym typeface="Arial"/>
            </a:endParaRPr>
          </a:p>
        </p:txBody>
      </p:sp>
      <p:sp>
        <p:nvSpPr>
          <p:cNvPr id="929" name="Google Shape;929;p126"/>
          <p:cNvSpPr txBox="1"/>
          <p:nvPr>
            <p:ph idx="1" type="body"/>
          </p:nvPr>
        </p:nvSpPr>
        <p:spPr>
          <a:xfrm>
            <a:off x="457200" y="1219200"/>
            <a:ext cx="8229600" cy="493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0" i="0" lang="en" sz="3000" u="sng" cap="none" strike="noStrike">
                <a:solidFill>
                  <a:schemeClr val="hlink"/>
                </a:solidFill>
                <a:latin typeface="Arial"/>
                <a:ea typeface="Arial"/>
                <a:cs typeface="Arial"/>
                <a:sym typeface="Arial"/>
                <a:hlinkClick r:id="rId3"/>
              </a:rPr>
              <a:t>Earthships 101 part I</a:t>
            </a:r>
            <a:r>
              <a:rPr b="0" i="0" lang="en" sz="3000" u="none" cap="none" strike="noStrike">
                <a:solidFill>
                  <a:srgbClr val="0000FF"/>
                </a:solidFill>
                <a:latin typeface="Arial"/>
                <a:ea typeface="Arial"/>
                <a:cs typeface="Arial"/>
                <a:sym typeface="Arial"/>
              </a:rPr>
              <a:t> (5.21 min)</a:t>
            </a:r>
            <a:endParaRPr/>
          </a:p>
          <a:p>
            <a:pPr indent="0" lvl="0" marL="0" marR="0" rtl="0" algn="l">
              <a:lnSpc>
                <a:spcPct val="100000"/>
              </a:lnSpc>
              <a:spcBef>
                <a:spcPts val="0"/>
              </a:spcBef>
              <a:spcAft>
                <a:spcPts val="0"/>
              </a:spcAft>
              <a:buClr>
                <a:schemeClr val="dk1"/>
              </a:buClr>
              <a:buFont typeface="Arial"/>
              <a:buNone/>
            </a:pPr>
            <a:r>
              <a:rPr b="0" i="0" lang="en" sz="3000" u="sng" cap="none" strike="noStrike">
                <a:solidFill>
                  <a:schemeClr val="hlink"/>
                </a:solidFill>
                <a:latin typeface="Arial"/>
                <a:ea typeface="Arial"/>
                <a:cs typeface="Arial"/>
                <a:sym typeface="Arial"/>
                <a:hlinkClick r:id="rId4"/>
              </a:rPr>
              <a:t>Earthships 101 part II </a:t>
            </a:r>
            <a:r>
              <a:rPr b="0" i="0" lang="en" sz="3000" u="none" cap="none" strike="noStrike">
                <a:solidFill>
                  <a:srgbClr val="0000FF"/>
                </a:solidFill>
                <a:latin typeface="Arial"/>
                <a:ea typeface="Arial"/>
                <a:cs typeface="Arial"/>
                <a:sym typeface="Arial"/>
              </a:rPr>
              <a:t>(6.47min)</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3" name="Shape 933"/>
        <p:cNvGrpSpPr/>
        <p:nvPr/>
      </p:nvGrpSpPr>
      <p:grpSpPr>
        <a:xfrm>
          <a:off x="0" y="0"/>
          <a:ext cx="0" cy="0"/>
          <a:chOff x="0" y="0"/>
          <a:chExt cx="0" cy="0"/>
        </a:xfrm>
      </p:grpSpPr>
      <p:sp>
        <p:nvSpPr>
          <p:cNvPr id="934" name="Google Shape;934;p127"/>
          <p:cNvSpPr txBox="1"/>
          <p:nvPr>
            <p:ph type="title"/>
          </p:nvPr>
        </p:nvSpPr>
        <p:spPr>
          <a:xfrm>
            <a:off x="220250" y="122250"/>
            <a:ext cx="8618999" cy="76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1105B1"/>
              </a:buClr>
              <a:buFont typeface="Arial"/>
              <a:buNone/>
            </a:pPr>
            <a:r>
              <a:rPr b="1" i="0" lang="en" sz="3600" u="none" cap="none" strike="noStrike">
                <a:solidFill>
                  <a:srgbClr val="1105B1"/>
                </a:solidFill>
                <a:latin typeface="Arial"/>
                <a:ea typeface="Arial"/>
                <a:cs typeface="Arial"/>
                <a:sym typeface="Arial"/>
              </a:rPr>
              <a:t>Outline</a:t>
            </a:r>
            <a:endParaRPr/>
          </a:p>
        </p:txBody>
      </p:sp>
      <p:sp>
        <p:nvSpPr>
          <p:cNvPr id="935" name="Google Shape;935;p127"/>
          <p:cNvSpPr txBox="1"/>
          <p:nvPr>
            <p:ph idx="1" type="body"/>
          </p:nvPr>
        </p:nvSpPr>
        <p:spPr>
          <a:xfrm>
            <a:off x="46500" y="985200"/>
            <a:ext cx="9043800" cy="5582700"/>
          </a:xfrm>
          <a:prstGeom prst="rect">
            <a:avLst/>
          </a:prstGeom>
          <a:noFill/>
          <a:ln>
            <a:noFill/>
          </a:ln>
        </p:spPr>
        <p:txBody>
          <a:bodyPr anchorCtr="0" anchor="t" bIns="91425" lIns="91425" spcFirstLastPara="1" rIns="91425" wrap="square" tIns="91425">
            <a:noAutofit/>
          </a:bodyPr>
          <a:lstStyle/>
          <a:p>
            <a:pPr indent="-342900" lvl="0" marL="342900" marR="0" rtl="0" algn="l">
              <a:lnSpc>
                <a:spcPct val="100000"/>
              </a:lnSpc>
              <a:spcBef>
                <a:spcPts val="0"/>
              </a:spcBef>
              <a:spcAft>
                <a:spcPts val="0"/>
              </a:spcAft>
              <a:buClr>
                <a:srgbClr val="666666"/>
              </a:buClr>
              <a:buSzPts val="2800"/>
              <a:buFont typeface="Arial"/>
              <a:buChar char="●"/>
            </a:pPr>
            <a:r>
              <a:rPr b="0" i="0" lang="en" sz="2800" u="none" cap="none" strike="noStrike">
                <a:solidFill>
                  <a:srgbClr val="666666"/>
                </a:solidFill>
                <a:latin typeface="Arial"/>
                <a:ea typeface="Arial"/>
                <a:cs typeface="Arial"/>
                <a:sym typeface="Arial"/>
              </a:rPr>
              <a:t>Units and Terms</a:t>
            </a:r>
            <a:endParaRPr/>
          </a:p>
          <a:p>
            <a:pPr indent="-342900" lvl="0" marL="342900" marR="0" rtl="0" algn="l">
              <a:lnSpc>
                <a:spcPct val="100000"/>
              </a:lnSpc>
              <a:spcBef>
                <a:spcPts val="0"/>
              </a:spcBef>
              <a:spcAft>
                <a:spcPts val="0"/>
              </a:spcAft>
              <a:buClr>
                <a:srgbClr val="666666"/>
              </a:buClr>
              <a:buSzPts val="2800"/>
              <a:buFont typeface="Arial"/>
              <a:buChar char="●"/>
            </a:pPr>
            <a:r>
              <a:rPr b="0" i="0" lang="en" sz="2800" u="none" cap="none" strike="noStrike">
                <a:solidFill>
                  <a:srgbClr val="666666"/>
                </a:solidFill>
                <a:latin typeface="Arial"/>
                <a:ea typeface="Arial"/>
                <a:cs typeface="Arial"/>
                <a:sym typeface="Arial"/>
              </a:rPr>
              <a:t>Energy Resources, Depletion and Risks</a:t>
            </a:r>
            <a:endParaRPr/>
          </a:p>
          <a:p>
            <a:pPr indent="-342900" lvl="0" marL="342900" marR="0" rtl="0" algn="l">
              <a:lnSpc>
                <a:spcPct val="100000"/>
              </a:lnSpc>
              <a:spcBef>
                <a:spcPts val="0"/>
              </a:spcBef>
              <a:spcAft>
                <a:spcPts val="0"/>
              </a:spcAft>
              <a:buClr>
                <a:srgbClr val="666666"/>
              </a:buClr>
              <a:buSzPts val="2800"/>
              <a:buFont typeface="Arial"/>
              <a:buChar char="●"/>
            </a:pPr>
            <a:r>
              <a:rPr b="0" i="0" lang="en" sz="2800" u="none" cap="none" strike="noStrike">
                <a:solidFill>
                  <a:srgbClr val="666666"/>
                </a:solidFill>
                <a:latin typeface="Arial"/>
                <a:ea typeface="Arial"/>
                <a:cs typeface="Arial"/>
                <a:sym typeface="Arial"/>
              </a:rPr>
              <a:t>Environmentally Benign Forms of Energy</a:t>
            </a:r>
            <a:endParaRPr/>
          </a:p>
          <a:p>
            <a:pPr indent="-342900" lvl="0" marL="342900" marR="0" rtl="0" algn="l">
              <a:lnSpc>
                <a:spcPct val="100000"/>
              </a:lnSpc>
              <a:spcBef>
                <a:spcPts val="0"/>
              </a:spcBef>
              <a:spcAft>
                <a:spcPts val="0"/>
              </a:spcAft>
              <a:buClr>
                <a:srgbClr val="666666"/>
              </a:buClr>
              <a:buSzPts val="2800"/>
              <a:buFont typeface="Arial"/>
              <a:buChar char="●"/>
            </a:pPr>
            <a:r>
              <a:rPr b="0" i="0" lang="en" sz="2800" u="none" cap="none" strike="noStrike">
                <a:solidFill>
                  <a:srgbClr val="666666"/>
                </a:solidFill>
                <a:latin typeface="Arial"/>
                <a:ea typeface="Arial"/>
                <a:cs typeface="Arial"/>
                <a:sym typeface="Arial"/>
              </a:rPr>
              <a:t>Efficiency Measures</a:t>
            </a:r>
            <a:endParaRPr/>
          </a:p>
          <a:p>
            <a:pPr indent="-342900" lvl="0" marL="342900" marR="0" rtl="0" algn="l">
              <a:lnSpc>
                <a:spcPct val="100000"/>
              </a:lnSpc>
              <a:spcBef>
                <a:spcPts val="480"/>
              </a:spcBef>
              <a:spcAft>
                <a:spcPts val="0"/>
              </a:spcAft>
              <a:buClr>
                <a:srgbClr val="0000FF"/>
              </a:buClr>
              <a:buSzPts val="2400"/>
              <a:buFont typeface="Arial"/>
              <a:buChar char="●"/>
            </a:pPr>
            <a:r>
              <a:rPr b="0" i="0" lang="en" sz="2800" u="none" cap="none" strike="noStrike">
                <a:solidFill>
                  <a:srgbClr val="0000FF"/>
                </a:solidFill>
                <a:latin typeface="Arial"/>
                <a:ea typeface="Arial"/>
                <a:cs typeface="Arial"/>
                <a:sym typeface="Arial"/>
              </a:rPr>
              <a:t>Reduction in Consumption—Individual Perspective</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rgbClr val="66666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73763"/>
              </a:buClr>
              <a:buFont typeface="Arial"/>
              <a:buNone/>
            </a:pPr>
            <a:r>
              <a:t/>
            </a:r>
            <a:endParaRPr b="0" i="0" sz="2800" u="none" cap="none" strike="noStrike">
              <a:solidFill>
                <a:srgbClr val="666666"/>
              </a:solidFill>
              <a:latin typeface="Arial"/>
              <a:ea typeface="Arial"/>
              <a:cs typeface="Arial"/>
              <a:sym typeface="Arial"/>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9" name="Shape 939"/>
        <p:cNvGrpSpPr/>
        <p:nvPr/>
      </p:nvGrpSpPr>
      <p:grpSpPr>
        <a:xfrm>
          <a:off x="0" y="0"/>
          <a:ext cx="0" cy="0"/>
          <a:chOff x="0" y="0"/>
          <a:chExt cx="0" cy="0"/>
        </a:xfrm>
      </p:grpSpPr>
      <p:sp>
        <p:nvSpPr>
          <p:cNvPr id="940" name="Google Shape;940;p128"/>
          <p:cNvSpPr txBox="1"/>
          <p:nvPr>
            <p:ph type="title"/>
          </p:nvPr>
        </p:nvSpPr>
        <p:spPr>
          <a:xfrm>
            <a:off x="457200" y="152400"/>
            <a:ext cx="8229600" cy="99059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1" i="0" lang="en" sz="3600" u="none" cap="none" strike="noStrike">
                <a:solidFill>
                  <a:srgbClr val="C73C39"/>
                </a:solidFill>
                <a:latin typeface="Arial"/>
                <a:ea typeface="Arial"/>
                <a:cs typeface="Arial"/>
                <a:sym typeface="Arial"/>
              </a:rPr>
              <a:t>What Can Chemical Engineers Do?</a:t>
            </a:r>
            <a:endParaRPr/>
          </a:p>
        </p:txBody>
      </p:sp>
      <p:sp>
        <p:nvSpPr>
          <p:cNvPr id="941" name="Google Shape;941;p128"/>
          <p:cNvSpPr txBox="1"/>
          <p:nvPr>
            <p:ph idx="1" type="body"/>
          </p:nvPr>
        </p:nvSpPr>
        <p:spPr>
          <a:xfrm>
            <a:off x="457200" y="1075096"/>
            <a:ext cx="8262599" cy="5081699"/>
          </a:xfrm>
          <a:prstGeom prst="rect">
            <a:avLst/>
          </a:prstGeom>
          <a:noFill/>
          <a:ln>
            <a:noFill/>
          </a:ln>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Industrial Symbiosis</a:t>
            </a:r>
            <a:endParaRPr/>
          </a:p>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Process Integration, Pinch Technology</a:t>
            </a:r>
            <a:endParaRPr/>
          </a:p>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Cogeneration: CHP, CCHP</a:t>
            </a:r>
            <a:endParaRPr/>
          </a:p>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Heat Integration, Waste Heat Recovery</a:t>
            </a:r>
            <a:endParaRPr/>
          </a:p>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Pyrolysis: gasification, liquid fuel, biomass utilization, plastic waste-to-energy, etc.</a:t>
            </a:r>
            <a:endParaRPr/>
          </a:p>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Biomethanation (biogas)</a:t>
            </a:r>
            <a:endParaRPr/>
          </a:p>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Biofuels</a:t>
            </a:r>
            <a:endParaRPr/>
          </a:p>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Green Chemistry</a:t>
            </a:r>
            <a:endParaRPr/>
          </a:p>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Plastics recycling</a:t>
            </a:r>
            <a:endParaRPr/>
          </a:p>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Natural polymers and composites</a:t>
            </a:r>
            <a:endParaRPr/>
          </a:p>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Environmental remediation, Waste treatment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Arial"/>
              <a:buNone/>
            </a:pPr>
            <a:r>
              <a:rPr b="1" i="0" lang="en" sz="3600" u="none" cap="none" strike="noStrike">
                <a:solidFill>
                  <a:srgbClr val="1105B1"/>
                </a:solidFill>
                <a:latin typeface="Arial"/>
                <a:ea typeface="Arial"/>
                <a:cs typeface="Arial"/>
                <a:sym typeface="Arial"/>
              </a:rPr>
              <a:t>Why do we have a Global Energy Crisis?</a:t>
            </a:r>
            <a:endParaRPr/>
          </a:p>
        </p:txBody>
      </p:sp>
      <p:sp>
        <p:nvSpPr>
          <p:cNvPr id="123" name="Google Shape;123;p21"/>
          <p:cNvSpPr txBox="1"/>
          <p:nvPr>
            <p:ph idx="1" type="body"/>
          </p:nvPr>
        </p:nvSpPr>
        <p:spPr>
          <a:xfrm>
            <a:off x="46500" y="985200"/>
            <a:ext cx="9043800" cy="55827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00000"/>
              </a:lnSpc>
              <a:spcBef>
                <a:spcPts val="0"/>
              </a:spcBef>
              <a:spcAft>
                <a:spcPts val="0"/>
              </a:spcAft>
              <a:buClr>
                <a:srgbClr val="073763"/>
              </a:buClr>
              <a:buSzPts val="2800"/>
              <a:buFont typeface="Arial"/>
              <a:buChar char="●"/>
            </a:pPr>
            <a:r>
              <a:rPr b="0" i="0" lang="en" sz="2400" u="none" cap="none" strike="noStrike">
                <a:solidFill>
                  <a:schemeClr val="dk1"/>
                </a:solidFill>
                <a:latin typeface="Times New Roman"/>
                <a:ea typeface="Times New Roman"/>
                <a:cs typeface="Times New Roman"/>
                <a:sym typeface="Times New Roman"/>
              </a:rPr>
              <a:t>Humanity has a </a:t>
            </a:r>
            <a:r>
              <a:rPr b="1" i="0" lang="en" sz="2400" u="none" cap="none" strike="noStrike">
                <a:solidFill>
                  <a:schemeClr val="dk1"/>
                </a:solidFill>
                <a:latin typeface="Times New Roman"/>
                <a:ea typeface="Times New Roman"/>
                <a:cs typeface="Times New Roman"/>
                <a:sym typeface="Times New Roman"/>
              </a:rPr>
              <a:t>near total dependence on fossil fuels </a:t>
            </a:r>
            <a:r>
              <a:rPr b="0" i="0" lang="en" sz="2400" u="none" cap="none" strike="noStrike">
                <a:solidFill>
                  <a:schemeClr val="dk1"/>
                </a:solidFill>
                <a:latin typeface="Times New Roman"/>
                <a:ea typeface="Times New Roman"/>
                <a:cs typeface="Times New Roman"/>
                <a:sym typeface="Times New Roman"/>
              </a:rPr>
              <a:t>and other </a:t>
            </a:r>
            <a:r>
              <a:rPr b="1" i="1" lang="en" sz="2400" u="none" cap="none" strike="noStrike">
                <a:solidFill>
                  <a:schemeClr val="dk1"/>
                </a:solidFill>
                <a:latin typeface="Times New Roman"/>
                <a:ea typeface="Times New Roman"/>
                <a:cs typeface="Times New Roman"/>
                <a:sym typeface="Times New Roman"/>
              </a:rPr>
              <a:t>unsustainable energy sources</a:t>
            </a:r>
            <a:r>
              <a:rPr b="0" i="0" lang="en" sz="2400" u="none" cap="none" strike="noStrike">
                <a:solidFill>
                  <a:schemeClr val="dk1"/>
                </a:solidFill>
                <a:latin typeface="Times New Roman"/>
                <a:ea typeface="Times New Roman"/>
                <a:cs typeface="Times New Roman"/>
                <a:sym typeface="Times New Roman"/>
              </a:rPr>
              <a:t> for its needs.</a:t>
            </a:r>
            <a:endParaRPr/>
          </a:p>
          <a:p>
            <a:pPr indent="-406400" lvl="0" marL="457200" marR="0" rtl="0" algn="l">
              <a:lnSpc>
                <a:spcPct val="100000"/>
              </a:lnSpc>
              <a:spcBef>
                <a:spcPts val="480"/>
              </a:spcBef>
              <a:spcAft>
                <a:spcPts val="0"/>
              </a:spcAft>
              <a:buClr>
                <a:srgbClr val="073763"/>
              </a:buClr>
              <a:buSzPts val="3267"/>
              <a:buFont typeface="Arial"/>
              <a:buChar char="●"/>
            </a:pPr>
            <a:r>
              <a:rPr b="0" i="0" lang="en" sz="2400" u="none" cap="none" strike="noStrike">
                <a:solidFill>
                  <a:schemeClr val="dk1"/>
                </a:solidFill>
                <a:latin typeface="Times New Roman"/>
                <a:ea typeface="Times New Roman"/>
                <a:cs typeface="Times New Roman"/>
                <a:sym typeface="Times New Roman"/>
              </a:rPr>
              <a:t>Hence, energy use causes</a:t>
            </a:r>
            <a:r>
              <a:rPr b="0" i="0" lang="en" sz="2800" u="none" cap="none" strike="noStrike">
                <a:solidFill>
                  <a:srgbClr val="073763"/>
                </a:solidFill>
                <a:latin typeface="Times New Roman"/>
                <a:ea typeface="Times New Roman"/>
                <a:cs typeface="Times New Roman"/>
                <a:sym typeface="Times New Roman"/>
              </a:rPr>
              <a:t> </a:t>
            </a:r>
            <a:r>
              <a:rPr b="0" i="0" lang="en" sz="2400" u="none" cap="none" strike="noStrike">
                <a:solidFill>
                  <a:schemeClr val="dk1"/>
                </a:solidFill>
                <a:latin typeface="Times New Roman"/>
                <a:ea typeface="Times New Roman"/>
                <a:cs typeface="Times New Roman"/>
                <a:sym typeface="Times New Roman"/>
              </a:rPr>
              <a:t>irreversible damage to Earth’s ‘life support system’.</a:t>
            </a:r>
            <a:endParaRPr/>
          </a:p>
          <a:p>
            <a:pPr indent="-381000" lvl="1" marL="914400" marR="0" rtl="0" algn="l">
              <a:lnSpc>
                <a:spcPct val="100000"/>
              </a:lnSpc>
              <a:spcBef>
                <a:spcPts val="480"/>
              </a:spcBef>
              <a:spcAft>
                <a:spcPts val="0"/>
              </a:spcAft>
              <a:buClr>
                <a:srgbClr val="000000"/>
              </a:buClr>
              <a:buSzPts val="2400"/>
              <a:buFont typeface="Courier New"/>
              <a:buChar char="o"/>
            </a:pPr>
            <a:r>
              <a:rPr b="0" i="0" lang="en" sz="2400" u="none" cap="none" strike="noStrike">
                <a:solidFill>
                  <a:schemeClr val="dk1"/>
                </a:solidFill>
                <a:latin typeface="Times New Roman"/>
                <a:ea typeface="Times New Roman"/>
                <a:cs typeface="Times New Roman"/>
                <a:sym typeface="Times New Roman"/>
              </a:rPr>
              <a:t>Consequent global climate change, environmental pollution, health problems...</a:t>
            </a:r>
            <a:endParaRPr/>
          </a:p>
          <a:p>
            <a:pPr indent="-406400" lvl="0" marL="457200" marR="0" rtl="0" algn="l">
              <a:lnSpc>
                <a:spcPct val="100000"/>
              </a:lnSpc>
              <a:spcBef>
                <a:spcPts val="480"/>
              </a:spcBef>
              <a:spcAft>
                <a:spcPts val="0"/>
              </a:spcAft>
              <a:buClr>
                <a:srgbClr val="073763"/>
              </a:buClr>
              <a:buSzPts val="2800"/>
              <a:buFont typeface="Arial"/>
              <a:buChar char="●"/>
            </a:pPr>
            <a:r>
              <a:rPr b="0" i="0" lang="en" sz="2400" u="none" cap="none" strike="noStrike">
                <a:solidFill>
                  <a:schemeClr val="dk1"/>
                </a:solidFill>
                <a:latin typeface="Times New Roman"/>
                <a:ea typeface="Times New Roman"/>
                <a:cs typeface="Times New Roman"/>
                <a:sym typeface="Times New Roman"/>
              </a:rPr>
              <a:t>The known sources of energy incl. oil, gas, coal and nuclear fuel are exhaustible (some already severely depleted)</a:t>
            </a:r>
            <a:endParaRPr/>
          </a:p>
          <a:p>
            <a:pPr indent="-406400" lvl="0" marL="457200" marR="0" rtl="0" algn="l">
              <a:lnSpc>
                <a:spcPct val="100000"/>
              </a:lnSpc>
              <a:spcBef>
                <a:spcPts val="480"/>
              </a:spcBef>
              <a:spcAft>
                <a:spcPts val="0"/>
              </a:spcAft>
              <a:buClr>
                <a:srgbClr val="073763"/>
              </a:buClr>
              <a:buSzPts val="2800"/>
              <a:buFont typeface="Arial"/>
              <a:buChar char="●"/>
            </a:pPr>
            <a:r>
              <a:rPr b="0" i="0" lang="en" sz="2400" u="none" cap="none" strike="noStrike">
                <a:solidFill>
                  <a:schemeClr val="dk1"/>
                </a:solidFill>
                <a:latin typeface="Times New Roman"/>
                <a:ea typeface="Times New Roman"/>
                <a:cs typeface="Times New Roman"/>
                <a:sym typeface="Times New Roman"/>
              </a:rPr>
              <a:t>Energy consumption is increasing at an alarming rate—</a:t>
            </a:r>
            <a:r>
              <a:rPr b="0" i="1" lang="en" sz="2400" u="none" cap="none" strike="noStrike">
                <a:solidFill>
                  <a:schemeClr val="dk1"/>
                </a:solidFill>
                <a:latin typeface="Times New Roman"/>
                <a:ea typeface="Times New Roman"/>
                <a:cs typeface="Times New Roman"/>
                <a:sym typeface="Times New Roman"/>
              </a:rPr>
              <a:t>worsening the social and environmental impacts and accelerating depletion.</a:t>
            </a:r>
            <a:endParaRPr/>
          </a:p>
          <a:p>
            <a:pPr indent="-406400" lvl="0" marL="457200" marR="0" rtl="0" algn="l">
              <a:lnSpc>
                <a:spcPct val="100000"/>
              </a:lnSpc>
              <a:spcBef>
                <a:spcPts val="480"/>
              </a:spcBef>
              <a:spcAft>
                <a:spcPts val="0"/>
              </a:spcAft>
              <a:buClr>
                <a:srgbClr val="073763"/>
              </a:buClr>
              <a:buSzPts val="2800"/>
              <a:buFont typeface="Arial"/>
              <a:buChar char="●"/>
            </a:pPr>
            <a:r>
              <a:rPr b="0" i="0" lang="en" sz="2400" u="none" cap="none" strike="noStrike">
                <a:solidFill>
                  <a:schemeClr val="dk1"/>
                </a:solidFill>
                <a:latin typeface="Times New Roman"/>
                <a:ea typeface="Times New Roman"/>
                <a:cs typeface="Times New Roman"/>
                <a:sym typeface="Times New Roman"/>
              </a:rPr>
              <a:t>Shares of most renewable energy forms are presently very low; technological, commercial and policy barriers exist.</a:t>
            </a:r>
            <a:endParaRPr/>
          </a:p>
          <a:p>
            <a:pPr indent="0" lvl="0" marL="0" marR="0" rtl="0" algn="l">
              <a:lnSpc>
                <a:spcPct val="100000"/>
              </a:lnSpc>
              <a:spcBef>
                <a:spcPts val="480"/>
              </a:spcBef>
              <a:spcAft>
                <a:spcPts val="0"/>
              </a:spcAft>
              <a:buClr>
                <a:srgbClr val="073763"/>
              </a:buClr>
              <a:buFont typeface="Times New Roman"/>
              <a:buNone/>
            </a:pPr>
            <a:r>
              <a:rPr b="0" i="0" lang="en" sz="2400" u="none" cap="none" strike="noStrike">
                <a:solidFill>
                  <a:schemeClr val="dk1"/>
                </a:solidFill>
                <a:latin typeface="Times New Roman"/>
                <a:ea typeface="Times New Roman"/>
                <a:cs typeface="Times New Roman"/>
                <a:sym typeface="Times New Roman"/>
              </a:rPr>
              <a:t>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5" name="Shape 945"/>
        <p:cNvGrpSpPr/>
        <p:nvPr/>
      </p:nvGrpSpPr>
      <p:grpSpPr>
        <a:xfrm>
          <a:off x="0" y="0"/>
          <a:ext cx="0" cy="0"/>
          <a:chOff x="0" y="0"/>
          <a:chExt cx="0" cy="0"/>
        </a:xfrm>
      </p:grpSpPr>
      <p:sp>
        <p:nvSpPr>
          <p:cNvPr id="946" name="Google Shape;946;p129"/>
          <p:cNvSpPr txBox="1"/>
          <p:nvPr>
            <p:ph type="title"/>
          </p:nvPr>
        </p:nvSpPr>
        <p:spPr>
          <a:xfrm>
            <a:off x="457200" y="152400"/>
            <a:ext cx="8229600" cy="99059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1" i="0" lang="en" sz="3600" u="none" cap="none" strike="noStrike">
                <a:solidFill>
                  <a:srgbClr val="C73C39"/>
                </a:solidFill>
                <a:latin typeface="Arial"/>
                <a:ea typeface="Arial"/>
                <a:cs typeface="Arial"/>
                <a:sym typeface="Arial"/>
              </a:rPr>
              <a:t>What Can Mechanical Engineers Do?</a:t>
            </a:r>
            <a:endParaRPr/>
          </a:p>
        </p:txBody>
      </p:sp>
      <p:sp>
        <p:nvSpPr>
          <p:cNvPr id="947" name="Google Shape;947;p129"/>
          <p:cNvSpPr txBox="1"/>
          <p:nvPr>
            <p:ph idx="1" type="body"/>
          </p:nvPr>
        </p:nvSpPr>
        <p:spPr>
          <a:xfrm>
            <a:off x="457200" y="1219200"/>
            <a:ext cx="8229600" cy="4937700"/>
          </a:xfrm>
          <a:prstGeom prst="rect">
            <a:avLst/>
          </a:prstGeom>
          <a:noFill/>
          <a:ln>
            <a:noFill/>
          </a:ln>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Cogeneration: CHP, CCHP</a:t>
            </a:r>
            <a:endParaRPr/>
          </a:p>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Heat Integration, Waste Heat Recovery</a:t>
            </a:r>
            <a:endParaRPr/>
          </a:p>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Industrial Symbiosis Networks</a:t>
            </a:r>
            <a:endParaRPr/>
          </a:p>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Automotive efficiency improvement</a:t>
            </a:r>
            <a:endParaRPr/>
          </a:p>
          <a:p>
            <a:pPr indent="-381000" lvl="1" marL="914400" marR="0" rtl="0" algn="l">
              <a:lnSpc>
                <a:spcPct val="100000"/>
              </a:lnSpc>
              <a:spcBef>
                <a:spcPts val="0"/>
              </a:spcBef>
              <a:spcAft>
                <a:spcPts val="0"/>
              </a:spcAft>
              <a:buClr>
                <a:srgbClr val="000000"/>
              </a:buClr>
              <a:buSzPts val="1920"/>
              <a:buFont typeface="Courier New"/>
              <a:buChar char="o"/>
            </a:pPr>
            <a:r>
              <a:rPr b="0" i="0" lang="en" sz="2400" u="none" cap="none" strike="noStrike">
                <a:solidFill>
                  <a:schemeClr val="dk1"/>
                </a:solidFill>
                <a:latin typeface="Arial"/>
                <a:ea typeface="Arial"/>
                <a:cs typeface="Arial"/>
                <a:sym typeface="Arial"/>
              </a:rPr>
              <a:t>Use engine waste heat for air conditioner (absorption chiller)</a:t>
            </a:r>
            <a:endParaRPr/>
          </a:p>
          <a:p>
            <a:pPr indent="-381000" lvl="1" marL="914400" marR="0" rtl="0" algn="l">
              <a:lnSpc>
                <a:spcPct val="100000"/>
              </a:lnSpc>
              <a:spcBef>
                <a:spcPts val="0"/>
              </a:spcBef>
              <a:spcAft>
                <a:spcPts val="0"/>
              </a:spcAft>
              <a:buClr>
                <a:srgbClr val="000000"/>
              </a:buClr>
              <a:buSzPts val="1920"/>
              <a:buFont typeface="Courier New"/>
              <a:buChar char="o"/>
            </a:pPr>
            <a:r>
              <a:rPr b="0" i="0" lang="en" sz="2400" u="none" cap="none" strike="noStrike">
                <a:solidFill>
                  <a:schemeClr val="dk1"/>
                </a:solidFill>
                <a:latin typeface="Arial"/>
                <a:ea typeface="Arial"/>
                <a:cs typeface="Arial"/>
                <a:sym typeface="Arial"/>
              </a:rPr>
              <a:t>Convert engine waste heat to electricity (thermoelectric devices) and change battery.</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1" name="Shape 951"/>
        <p:cNvGrpSpPr/>
        <p:nvPr/>
      </p:nvGrpSpPr>
      <p:grpSpPr>
        <a:xfrm>
          <a:off x="0" y="0"/>
          <a:ext cx="0" cy="0"/>
          <a:chOff x="0" y="0"/>
          <a:chExt cx="0" cy="0"/>
        </a:xfrm>
      </p:grpSpPr>
      <p:sp>
        <p:nvSpPr>
          <p:cNvPr id="952" name="Google Shape;952;p130"/>
          <p:cNvSpPr txBox="1"/>
          <p:nvPr>
            <p:ph type="title"/>
          </p:nvPr>
        </p:nvSpPr>
        <p:spPr>
          <a:xfrm>
            <a:off x="457200" y="152400"/>
            <a:ext cx="8229600" cy="99059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1" i="0" lang="en" sz="3600" u="none" cap="none" strike="noStrike">
                <a:solidFill>
                  <a:srgbClr val="C73C39"/>
                </a:solidFill>
                <a:latin typeface="Arial"/>
                <a:ea typeface="Arial"/>
                <a:cs typeface="Arial"/>
                <a:sym typeface="Arial"/>
              </a:rPr>
              <a:t>What Can Materials Scientists Do?</a:t>
            </a:r>
            <a:endParaRPr/>
          </a:p>
        </p:txBody>
      </p:sp>
      <p:sp>
        <p:nvSpPr>
          <p:cNvPr id="953" name="Google Shape;953;p130"/>
          <p:cNvSpPr txBox="1"/>
          <p:nvPr>
            <p:ph idx="1" type="body"/>
          </p:nvPr>
        </p:nvSpPr>
        <p:spPr>
          <a:xfrm>
            <a:off x="457200" y="1066800"/>
            <a:ext cx="8386199" cy="4937700"/>
          </a:xfrm>
          <a:prstGeom prst="rect">
            <a:avLst/>
          </a:prstGeom>
          <a:noFill/>
          <a:ln>
            <a:noFill/>
          </a:ln>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Photovoltaics: </a:t>
            </a:r>
            <a:endParaRPr/>
          </a:p>
          <a:p>
            <a:pPr indent="-381000" lvl="1" marL="914400" marR="0" rtl="0" algn="l">
              <a:lnSpc>
                <a:spcPct val="100000"/>
              </a:lnSpc>
              <a:spcBef>
                <a:spcPts val="0"/>
              </a:spcBef>
              <a:spcAft>
                <a:spcPts val="0"/>
              </a:spcAft>
              <a:buClr>
                <a:srgbClr val="000000"/>
              </a:buClr>
              <a:buSzPts val="1920"/>
              <a:buFont typeface="Courier New"/>
              <a:buChar char="o"/>
            </a:pPr>
            <a:r>
              <a:rPr b="0" i="0" lang="en" sz="2400" u="none" cap="none" strike="noStrike">
                <a:solidFill>
                  <a:schemeClr val="dk1"/>
                </a:solidFill>
                <a:latin typeface="Arial"/>
                <a:ea typeface="Arial"/>
                <a:cs typeface="Arial"/>
                <a:sym typeface="Arial"/>
              </a:rPr>
              <a:t>organic photovoltaics</a:t>
            </a:r>
            <a:endParaRPr/>
          </a:p>
          <a:p>
            <a:pPr indent="-381000" lvl="1" marL="914400" marR="0" rtl="0" algn="l">
              <a:lnSpc>
                <a:spcPct val="100000"/>
              </a:lnSpc>
              <a:spcBef>
                <a:spcPts val="0"/>
              </a:spcBef>
              <a:spcAft>
                <a:spcPts val="0"/>
              </a:spcAft>
              <a:buClr>
                <a:srgbClr val="000000"/>
              </a:buClr>
              <a:buSzPts val="1920"/>
              <a:buFont typeface="Courier New"/>
              <a:buChar char="o"/>
            </a:pPr>
            <a:r>
              <a:rPr b="0" i="0" lang="en" sz="2400" u="none" cap="none" strike="noStrike">
                <a:solidFill>
                  <a:schemeClr val="dk1"/>
                </a:solidFill>
                <a:latin typeface="Arial"/>
                <a:ea typeface="Arial"/>
                <a:cs typeface="Arial"/>
                <a:sym typeface="Arial"/>
              </a:rPr>
              <a:t>semiconductors, quantum dots, etc.</a:t>
            </a:r>
            <a:endParaRPr/>
          </a:p>
          <a:p>
            <a:pPr indent="-381000" lvl="1" marL="914400" marR="0" rtl="0" algn="l">
              <a:lnSpc>
                <a:spcPct val="100000"/>
              </a:lnSpc>
              <a:spcBef>
                <a:spcPts val="0"/>
              </a:spcBef>
              <a:spcAft>
                <a:spcPts val="0"/>
              </a:spcAft>
              <a:buClr>
                <a:srgbClr val="000000"/>
              </a:buClr>
              <a:buSzPts val="1920"/>
              <a:buFont typeface="Courier New"/>
              <a:buChar char="o"/>
            </a:pPr>
            <a:r>
              <a:rPr b="0" i="0" lang="en" sz="2400" u="none" cap="none" strike="noStrike">
                <a:solidFill>
                  <a:schemeClr val="dk1"/>
                </a:solidFill>
                <a:latin typeface="Arial"/>
                <a:ea typeface="Arial"/>
                <a:cs typeface="Arial"/>
                <a:sym typeface="Arial"/>
              </a:rPr>
              <a:t>Dyes, electrolytes, </a:t>
            </a:r>
            <a:endParaRPr/>
          </a:p>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LEDs</a:t>
            </a:r>
            <a:endParaRPr/>
          </a:p>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Nanostructured catalysts: </a:t>
            </a:r>
            <a:endParaRPr/>
          </a:p>
          <a:p>
            <a:pPr indent="-381000" lvl="1" marL="914400" marR="0" rtl="0" algn="l">
              <a:lnSpc>
                <a:spcPct val="100000"/>
              </a:lnSpc>
              <a:spcBef>
                <a:spcPts val="0"/>
              </a:spcBef>
              <a:spcAft>
                <a:spcPts val="0"/>
              </a:spcAft>
              <a:buClr>
                <a:srgbClr val="000000"/>
              </a:buClr>
              <a:buSzPts val="1920"/>
              <a:buFont typeface="Courier New"/>
              <a:buChar char="o"/>
            </a:pPr>
            <a:r>
              <a:rPr b="0" i="0" lang="en" sz="2400" u="none" cap="none" strike="noStrike">
                <a:solidFill>
                  <a:schemeClr val="dk1"/>
                </a:solidFill>
                <a:latin typeface="Arial"/>
                <a:ea typeface="Arial"/>
                <a:cs typeface="Arial"/>
                <a:sym typeface="Arial"/>
              </a:rPr>
              <a:t>for degradation of toxics, gas-to-liquid, </a:t>
            </a:r>
            <a:endParaRPr/>
          </a:p>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Ultracapacitors</a:t>
            </a:r>
            <a:endParaRPr/>
          </a:p>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Sensors</a:t>
            </a:r>
            <a:endParaRPr/>
          </a:p>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Fuel Cells: membranes, catalysts, etc.</a:t>
            </a:r>
            <a:endParaRPr/>
          </a:p>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Batteries: economical, high energy and power density, low toxic, rechargeable/refurbishable?</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8" name="Shape 958"/>
        <p:cNvGrpSpPr/>
        <p:nvPr/>
      </p:nvGrpSpPr>
      <p:grpSpPr>
        <a:xfrm>
          <a:off x="0" y="0"/>
          <a:ext cx="0" cy="0"/>
          <a:chOff x="0" y="0"/>
          <a:chExt cx="0" cy="0"/>
        </a:xfrm>
      </p:grpSpPr>
      <p:sp>
        <p:nvSpPr>
          <p:cNvPr id="959" name="Google Shape;959;p131"/>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 sz="4000" u="none" cap="none" strike="noStrike">
                <a:solidFill>
                  <a:srgbClr val="800000"/>
                </a:solidFill>
                <a:latin typeface="Times New Roman"/>
                <a:ea typeface="Times New Roman"/>
                <a:cs typeface="Times New Roman"/>
                <a:sym typeface="Times New Roman"/>
              </a:rPr>
              <a:t>What Can Consumers Do?</a:t>
            </a:r>
            <a:endParaRPr/>
          </a:p>
        </p:txBody>
      </p:sp>
      <p:sp>
        <p:nvSpPr>
          <p:cNvPr id="960" name="Google Shape;960;p131"/>
          <p:cNvSpPr txBox="1"/>
          <p:nvPr>
            <p:ph idx="1" type="body"/>
          </p:nvPr>
        </p:nvSpPr>
        <p:spPr>
          <a:xfrm>
            <a:off x="304801" y="990600"/>
            <a:ext cx="8839199" cy="4495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Minimize the purchase of new appliances and gadgets, clothes, and products. Repair and reuse old ones.</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Avoid air conditioners. Prefer fans or desert coolers. </a:t>
            </a:r>
            <a:endParaRPr b="0" i="0" sz="2800" u="none" cap="none" strike="noStrike">
              <a:solidFill>
                <a:schemeClr val="dk1"/>
              </a:solidFill>
              <a:latin typeface="Times New Roman"/>
              <a:ea typeface="Times New Roman"/>
              <a:cs typeface="Times New Roman"/>
              <a:sym typeface="Times New Roman"/>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Minimize waste of electricity by turning of lights (CFL/LED) , fans and appliances, (unplug when not in use)</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Keep computer in shutdown or hibernate modes when not in use.</a:t>
            </a:r>
            <a:endParaRPr b="0" i="0" sz="2800" u="none" cap="none" strike="noStrike">
              <a:solidFill>
                <a:schemeClr val="dk1"/>
              </a:solidFill>
              <a:latin typeface="Times New Roman"/>
              <a:ea typeface="Times New Roman"/>
              <a:cs typeface="Times New Roman"/>
              <a:sym typeface="Times New Roman"/>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Build an ecohouse: green materials and architecture, daylighting, passive heating/cooling concepts, integrated energy systems, rainwater harvesting, water recycling, dry composting toilets, backyard/terrace/balcony food gardens</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5" name="Shape 965"/>
        <p:cNvGrpSpPr/>
        <p:nvPr/>
      </p:nvGrpSpPr>
      <p:grpSpPr>
        <a:xfrm>
          <a:off x="0" y="0"/>
          <a:ext cx="0" cy="0"/>
          <a:chOff x="0" y="0"/>
          <a:chExt cx="0" cy="0"/>
        </a:xfrm>
      </p:grpSpPr>
      <p:sp>
        <p:nvSpPr>
          <p:cNvPr id="966" name="Google Shape;966;p132"/>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 sz="4000" u="none" cap="none" strike="noStrike">
                <a:solidFill>
                  <a:srgbClr val="800000"/>
                </a:solidFill>
                <a:latin typeface="Times New Roman"/>
                <a:ea typeface="Times New Roman"/>
                <a:cs typeface="Times New Roman"/>
                <a:sym typeface="Times New Roman"/>
              </a:rPr>
              <a:t>What Can Consumers Do?</a:t>
            </a:r>
            <a:endParaRPr/>
          </a:p>
        </p:txBody>
      </p:sp>
      <p:sp>
        <p:nvSpPr>
          <p:cNvPr id="967" name="Google Shape;967;p132"/>
          <p:cNvSpPr txBox="1"/>
          <p:nvPr>
            <p:ph idx="1" type="body"/>
          </p:nvPr>
        </p:nvSpPr>
        <p:spPr>
          <a:xfrm>
            <a:off x="228600" y="1066800"/>
            <a:ext cx="8686800" cy="5410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Walk or use bicycles for short distances and public transportation or two-wheelers for longer distances.</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Avoid air travel and purchasing private cars. </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Purchase essential products grown/produced in the 5, 50, 100 km radius. Low product miles and low embodied energy. </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 Use cloth bags and old containers for shopping. Avoid disposable plastic bags.</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Use reusable plates, cups and silverware. Avoid paper/plastic</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Calculate your carbon and ecological footprint and try to minimize it. </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2" name="Shape 972"/>
        <p:cNvGrpSpPr/>
        <p:nvPr/>
      </p:nvGrpSpPr>
      <p:grpSpPr>
        <a:xfrm>
          <a:off x="0" y="0"/>
          <a:ext cx="0" cy="0"/>
          <a:chOff x="0" y="0"/>
          <a:chExt cx="0" cy="0"/>
        </a:xfrm>
      </p:grpSpPr>
      <p:sp>
        <p:nvSpPr>
          <p:cNvPr id="973" name="Google Shape;973;p133"/>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 sz="4000" u="none" cap="none" strike="noStrike">
                <a:solidFill>
                  <a:srgbClr val="800000"/>
                </a:solidFill>
                <a:latin typeface="Times New Roman"/>
                <a:ea typeface="Times New Roman"/>
                <a:cs typeface="Times New Roman"/>
                <a:sym typeface="Times New Roman"/>
              </a:rPr>
              <a:t>What Can Consumers Do?</a:t>
            </a:r>
            <a:endParaRPr/>
          </a:p>
        </p:txBody>
      </p:sp>
      <p:sp>
        <p:nvSpPr>
          <p:cNvPr id="974" name="Google Shape;974;p133"/>
          <p:cNvSpPr txBox="1"/>
          <p:nvPr>
            <p:ph idx="1" type="body"/>
          </p:nvPr>
        </p:nvSpPr>
        <p:spPr>
          <a:xfrm>
            <a:off x="304800" y="990600"/>
            <a:ext cx="8534399"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663"/>
              <a:buFont typeface="Arial"/>
              <a:buChar char="●"/>
            </a:pPr>
            <a:r>
              <a:rPr b="0" i="0" lang="en" sz="2800" u="none" cap="none" strike="noStrike">
                <a:solidFill>
                  <a:schemeClr val="dk1"/>
                </a:solidFill>
                <a:latin typeface="Times New Roman"/>
                <a:ea typeface="Times New Roman"/>
                <a:cs typeface="Times New Roman"/>
                <a:sym typeface="Times New Roman"/>
              </a:rPr>
              <a:t>Conserve LPG while cooking. </a:t>
            </a:r>
            <a:endParaRPr/>
          </a:p>
          <a:p>
            <a:pPr indent="-342900" lvl="0" marL="342900" marR="0" rtl="0" algn="l">
              <a:lnSpc>
                <a:spcPct val="100000"/>
              </a:lnSpc>
              <a:spcBef>
                <a:spcPts val="640"/>
              </a:spcBef>
              <a:spcAft>
                <a:spcPts val="0"/>
              </a:spcAft>
              <a:buClr>
                <a:schemeClr val="dk1"/>
              </a:buClr>
              <a:buSzPts val="1663"/>
              <a:buFont typeface="Arial"/>
              <a:buChar char="●"/>
            </a:pPr>
            <a:r>
              <a:rPr b="0" i="0" lang="en" sz="2800" u="none" cap="none" strike="noStrike">
                <a:solidFill>
                  <a:schemeClr val="dk1"/>
                </a:solidFill>
                <a:latin typeface="Times New Roman"/>
                <a:ea typeface="Times New Roman"/>
                <a:cs typeface="Times New Roman"/>
                <a:sym typeface="Times New Roman"/>
              </a:rPr>
              <a:t>Use solar heaters to heat water. </a:t>
            </a:r>
            <a:endParaRPr/>
          </a:p>
          <a:p>
            <a:pPr indent="-342900" lvl="0" marL="342900" marR="0" rtl="0" algn="l">
              <a:lnSpc>
                <a:spcPct val="100000"/>
              </a:lnSpc>
              <a:spcBef>
                <a:spcPts val="640"/>
              </a:spcBef>
              <a:spcAft>
                <a:spcPts val="0"/>
              </a:spcAft>
              <a:buClr>
                <a:schemeClr val="dk1"/>
              </a:buClr>
              <a:buSzPts val="1663"/>
              <a:buFont typeface="Arial"/>
              <a:buChar char="●"/>
            </a:pPr>
            <a:r>
              <a:rPr b="0" i="0" lang="en" sz="2800" u="none" cap="none" strike="noStrike">
                <a:solidFill>
                  <a:schemeClr val="dk1"/>
                </a:solidFill>
                <a:latin typeface="Times New Roman"/>
                <a:ea typeface="Times New Roman"/>
                <a:cs typeface="Times New Roman"/>
                <a:sym typeface="Times New Roman"/>
              </a:rPr>
              <a:t>Minimize the use of paper</a:t>
            </a:r>
            <a:endParaRPr/>
          </a:p>
          <a:p>
            <a:pPr indent="-342900" lvl="0" marL="342900" marR="0" rtl="0" algn="l">
              <a:lnSpc>
                <a:spcPct val="100000"/>
              </a:lnSpc>
              <a:spcBef>
                <a:spcPts val="640"/>
              </a:spcBef>
              <a:spcAft>
                <a:spcPts val="0"/>
              </a:spcAft>
              <a:buClr>
                <a:schemeClr val="dk1"/>
              </a:buClr>
              <a:buSzPts val="1781"/>
              <a:buFont typeface="Arial"/>
              <a:buChar char="●"/>
            </a:pPr>
            <a:r>
              <a:rPr b="0" i="0" lang="en" sz="3000" u="none" cap="none" strike="noStrike">
                <a:solidFill>
                  <a:schemeClr val="dk1"/>
                </a:solidFill>
                <a:latin typeface="Times New Roman"/>
                <a:ea typeface="Times New Roman"/>
                <a:cs typeface="Times New Roman"/>
                <a:sym typeface="Times New Roman"/>
              </a:rPr>
              <a:t>Adopt alternative medicines (e.g. homeopathy) for minor ailments (pharmaceutical industry consumes a lot of energy)</a:t>
            </a:r>
            <a:endParaRPr b="0" i="0" sz="3000" u="none" cap="none" strike="noStrike">
              <a:solidFill>
                <a:schemeClr val="dk1"/>
              </a:solidFill>
              <a:latin typeface="Times New Roman"/>
              <a:ea typeface="Times New Roman"/>
              <a:cs typeface="Times New Roman"/>
              <a:sym typeface="Times New Roman"/>
            </a:endParaRPr>
          </a:p>
          <a:p>
            <a:pPr indent="-342900" lvl="0" marL="342900" marR="0" rtl="0" algn="l">
              <a:lnSpc>
                <a:spcPct val="100000"/>
              </a:lnSpc>
              <a:spcBef>
                <a:spcPts val="640"/>
              </a:spcBef>
              <a:spcAft>
                <a:spcPts val="0"/>
              </a:spcAft>
              <a:buClr>
                <a:schemeClr val="dk1"/>
              </a:buClr>
              <a:buSzPts val="1663"/>
              <a:buFont typeface="Arial"/>
              <a:buChar char="●"/>
            </a:pPr>
            <a:r>
              <a:rPr b="0" i="0" lang="en" sz="2800" u="none" cap="none" strike="noStrike">
                <a:solidFill>
                  <a:schemeClr val="dk1"/>
                </a:solidFill>
                <a:latin typeface="Times New Roman"/>
                <a:ea typeface="Times New Roman"/>
                <a:cs typeface="Times New Roman"/>
                <a:sym typeface="Times New Roman"/>
              </a:rPr>
              <a:t>Be vegetarian! Vegetarian food consumes far less water, energy and is better for your health!</a:t>
            </a:r>
            <a:endParaRPr/>
          </a:p>
          <a:p>
            <a:pPr indent="-342900" lvl="0" marL="342900" marR="0" rtl="0" algn="l">
              <a:lnSpc>
                <a:spcPct val="100000"/>
              </a:lnSpc>
              <a:spcBef>
                <a:spcPts val="640"/>
              </a:spcBef>
              <a:spcAft>
                <a:spcPts val="0"/>
              </a:spcAft>
              <a:buClr>
                <a:schemeClr val="dk1"/>
              </a:buClr>
              <a:buSzPts val="1663"/>
              <a:buFont typeface="Arial"/>
              <a:buChar char="●"/>
            </a:pPr>
            <a:r>
              <a:rPr b="0" i="0" lang="en" sz="2800" u="none" cap="none" strike="noStrike">
                <a:solidFill>
                  <a:schemeClr val="dk1"/>
                </a:solidFill>
                <a:latin typeface="Times New Roman"/>
                <a:ea typeface="Times New Roman"/>
                <a:cs typeface="Times New Roman"/>
                <a:sym typeface="Times New Roman"/>
              </a:rPr>
              <a:t>Avoid processed foods.</a:t>
            </a:r>
            <a:endParaRPr/>
          </a:p>
          <a:p>
            <a:pPr indent="-228600" lvl="0" marL="342900" marR="0" rtl="0" algn="l">
              <a:lnSpc>
                <a:spcPct val="100000"/>
              </a:lnSpc>
              <a:spcBef>
                <a:spcPts val="640"/>
              </a:spcBef>
              <a:spcAft>
                <a:spcPts val="0"/>
              </a:spcAft>
              <a:buClr>
                <a:schemeClr val="dk1"/>
              </a:buClr>
              <a:buFont typeface="Times New Roman"/>
              <a:buNone/>
            </a:pPr>
            <a:r>
              <a:t/>
            </a:r>
            <a:endParaRPr b="0" i="0" sz="2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220250" y="122250"/>
            <a:ext cx="8618999" cy="76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1105B1"/>
              </a:buClr>
              <a:buFont typeface="Arial"/>
              <a:buNone/>
            </a:pPr>
            <a:r>
              <a:t/>
            </a:r>
            <a:endParaRPr b="1" i="0" sz="3600" u="none" cap="none" strike="noStrike">
              <a:solidFill>
                <a:srgbClr val="1105B1"/>
              </a:solidFill>
              <a:latin typeface="Arial"/>
              <a:ea typeface="Arial"/>
              <a:cs typeface="Arial"/>
              <a:sym typeface="Arial"/>
            </a:endParaRPr>
          </a:p>
        </p:txBody>
      </p:sp>
      <p:sp>
        <p:nvSpPr>
          <p:cNvPr id="129" name="Google Shape;129;p22"/>
          <p:cNvSpPr txBox="1"/>
          <p:nvPr>
            <p:ph idx="1" type="body"/>
          </p:nvPr>
        </p:nvSpPr>
        <p:spPr>
          <a:xfrm>
            <a:off x="46500" y="985200"/>
            <a:ext cx="9043800" cy="558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73763"/>
              </a:buClr>
              <a:buFont typeface="Arial"/>
              <a:buNone/>
            </a:pPr>
            <a:r>
              <a:t/>
            </a:r>
            <a:endParaRPr b="0" i="0" sz="2800" u="none" cap="none" strike="noStrike">
              <a:solidFill>
                <a:srgbClr val="073763"/>
              </a:solidFill>
              <a:latin typeface="Arial"/>
              <a:ea typeface="Arial"/>
              <a:cs typeface="Arial"/>
              <a:sym typeface="Arial"/>
            </a:endParaRPr>
          </a:p>
        </p:txBody>
      </p:sp>
      <p:pic>
        <p:nvPicPr>
          <p:cNvPr id="130" name="Google Shape;130;p22"/>
          <p:cNvPicPr preferRelativeResize="0"/>
          <p:nvPr/>
        </p:nvPicPr>
        <p:blipFill rotWithShape="1">
          <a:blip r:embed="rId3">
            <a:alphaModFix/>
          </a:blip>
          <a:srcRect b="0" l="0" r="0" t="0"/>
          <a:stretch/>
        </p:blipFill>
        <p:spPr>
          <a:xfrm>
            <a:off x="46500" y="561949"/>
            <a:ext cx="8979325" cy="5715024"/>
          </a:xfrm>
          <a:prstGeom prst="rect">
            <a:avLst/>
          </a:prstGeom>
          <a:noFill/>
          <a:ln>
            <a:noFill/>
          </a:ln>
        </p:spPr>
      </p:pic>
      <p:sp>
        <p:nvSpPr>
          <p:cNvPr id="131" name="Google Shape;131;p22"/>
          <p:cNvSpPr txBox="1"/>
          <p:nvPr/>
        </p:nvSpPr>
        <p:spPr>
          <a:xfrm>
            <a:off x="2625875" y="6437150"/>
            <a:ext cx="6464399" cy="52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b="0" i="0" lang="en" sz="1000" u="none" cap="none" strike="noStrike">
                <a:solidFill>
                  <a:srgbClr val="000000"/>
                </a:solidFill>
                <a:latin typeface="Arial"/>
                <a:ea typeface="Arial"/>
                <a:cs typeface="Arial"/>
                <a:sym typeface="Arial"/>
              </a:rPr>
              <a:t>http://instituteforenergyresearch.org/analysis/statistical-review-of-world-energy-2013-viva-la-shale-revolucion/</a:t>
            </a:r>
            <a:endParaRPr/>
          </a:p>
        </p:txBody>
      </p:sp>
      <p:sp>
        <p:nvSpPr>
          <p:cNvPr id="132" name="Google Shape;132;p22"/>
          <p:cNvSpPr txBox="1"/>
          <p:nvPr/>
        </p:nvSpPr>
        <p:spPr>
          <a:xfrm>
            <a:off x="4921950" y="2216925"/>
            <a:ext cx="3790199" cy="61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b="0" i="0" lang="en" sz="2800" u="none" cap="none" strike="noStrike">
                <a:solidFill>
                  <a:srgbClr val="000000"/>
                </a:solidFill>
                <a:latin typeface="Arial"/>
                <a:ea typeface="Arial"/>
                <a:cs typeface="Arial"/>
                <a:sym typeface="Arial"/>
              </a:rPr>
              <a:t>Major Dependence on Fossil Fuels: 87%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3"/>
          <p:cNvSpPr txBox="1"/>
          <p:nvPr>
            <p:ph type="title"/>
          </p:nvPr>
        </p:nvSpPr>
        <p:spPr>
          <a:xfrm>
            <a:off x="220250" y="122250"/>
            <a:ext cx="8618999" cy="76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1105B1"/>
              </a:buClr>
              <a:buFont typeface="Arial"/>
              <a:buNone/>
            </a:pPr>
            <a:r>
              <a:rPr b="1" i="0" lang="en" sz="3600" u="none" cap="none" strike="noStrike">
                <a:solidFill>
                  <a:srgbClr val="1105B1"/>
                </a:solidFill>
                <a:latin typeface="Arial"/>
                <a:ea typeface="Arial"/>
                <a:cs typeface="Arial"/>
                <a:sym typeface="Arial"/>
              </a:rPr>
              <a:t>India’s Energy Consumption</a:t>
            </a:r>
            <a:endParaRPr/>
          </a:p>
        </p:txBody>
      </p:sp>
      <p:sp>
        <p:nvSpPr>
          <p:cNvPr id="138" name="Google Shape;138;p23"/>
          <p:cNvSpPr txBox="1"/>
          <p:nvPr>
            <p:ph idx="1" type="body"/>
          </p:nvPr>
        </p:nvSpPr>
        <p:spPr>
          <a:xfrm>
            <a:off x="46500" y="985200"/>
            <a:ext cx="9043800" cy="558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73763"/>
              </a:buClr>
              <a:buFont typeface="Arial"/>
              <a:buNone/>
            </a:pPr>
            <a:r>
              <a:t/>
            </a:r>
            <a:endParaRPr b="0" i="0" sz="2800" u="none" cap="none" strike="noStrike">
              <a:solidFill>
                <a:srgbClr val="073763"/>
              </a:solidFill>
              <a:latin typeface="Arial"/>
              <a:ea typeface="Arial"/>
              <a:cs typeface="Arial"/>
              <a:sym typeface="Arial"/>
            </a:endParaRPr>
          </a:p>
        </p:txBody>
      </p:sp>
      <p:pic>
        <p:nvPicPr>
          <p:cNvPr id="139" name="Google Shape;139;p23"/>
          <p:cNvPicPr preferRelativeResize="0"/>
          <p:nvPr/>
        </p:nvPicPr>
        <p:blipFill rotWithShape="1">
          <a:blip r:embed="rId3">
            <a:alphaModFix/>
          </a:blip>
          <a:srcRect b="14907" l="16981" r="18597" t="0"/>
          <a:stretch/>
        </p:blipFill>
        <p:spPr>
          <a:xfrm>
            <a:off x="4444750" y="2976875"/>
            <a:ext cx="4645549" cy="3591024"/>
          </a:xfrm>
          <a:prstGeom prst="rect">
            <a:avLst/>
          </a:prstGeom>
          <a:noFill/>
          <a:ln>
            <a:noFill/>
          </a:ln>
        </p:spPr>
      </p:pic>
      <p:pic>
        <p:nvPicPr>
          <p:cNvPr id="140" name="Google Shape;140;p23"/>
          <p:cNvPicPr preferRelativeResize="0"/>
          <p:nvPr/>
        </p:nvPicPr>
        <p:blipFill rotWithShape="1">
          <a:blip r:embed="rId4">
            <a:alphaModFix/>
          </a:blip>
          <a:srcRect b="15340" l="17610" r="18212" t="0"/>
          <a:stretch/>
        </p:blipFill>
        <p:spPr>
          <a:xfrm>
            <a:off x="46500" y="985200"/>
            <a:ext cx="4493674" cy="3665475"/>
          </a:xfrm>
          <a:prstGeom prst="rect">
            <a:avLst/>
          </a:prstGeom>
          <a:noFill/>
          <a:ln>
            <a:noFill/>
          </a:ln>
        </p:spPr>
      </p:pic>
      <p:sp>
        <p:nvSpPr>
          <p:cNvPr id="141" name="Google Shape;141;p23"/>
          <p:cNvSpPr txBox="1"/>
          <p:nvPr/>
        </p:nvSpPr>
        <p:spPr>
          <a:xfrm>
            <a:off x="0" y="6285975"/>
            <a:ext cx="3000000" cy="52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b="0" i="0" lang="en" sz="1000" u="none" cap="none" strike="noStrike">
                <a:solidFill>
                  <a:srgbClr val="000000"/>
                </a:solidFill>
                <a:latin typeface="Arial"/>
                <a:ea typeface="Arial"/>
                <a:cs typeface="Arial"/>
                <a:sym typeface="Arial"/>
              </a:rPr>
              <a:t>http://en.wikipedia.org/wiki/Energy_policy_of_India#Power_Generation_capacity_in_India</a:t>
            </a:r>
            <a:endParaRPr/>
          </a:p>
        </p:txBody>
      </p:sp>
      <p:sp>
        <p:nvSpPr>
          <p:cNvPr id="142" name="Google Shape;142;p23"/>
          <p:cNvSpPr txBox="1"/>
          <p:nvPr/>
        </p:nvSpPr>
        <p:spPr>
          <a:xfrm>
            <a:off x="4034225" y="1235275"/>
            <a:ext cx="3790199" cy="61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b="0" i="0" lang="en" sz="2800" u="none" cap="none" strike="noStrike">
                <a:solidFill>
                  <a:srgbClr val="000000"/>
                </a:solidFill>
                <a:latin typeface="Arial"/>
                <a:ea typeface="Arial"/>
                <a:cs typeface="Arial"/>
                <a:sym typeface="Arial"/>
              </a:rPr>
              <a:t>Major Dependence on Fossil Fuels: 91%</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4"/>
          <p:cNvSpPr txBox="1"/>
          <p:nvPr>
            <p:ph type="title"/>
          </p:nvPr>
        </p:nvSpPr>
        <p:spPr>
          <a:xfrm>
            <a:off x="457200" y="152400"/>
            <a:ext cx="8229600" cy="99059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1" i="0" lang="en" sz="3600" u="none" cap="none" strike="noStrike">
                <a:solidFill>
                  <a:srgbClr val="C73C39"/>
                </a:solidFill>
                <a:latin typeface="Arial"/>
                <a:ea typeface="Arial"/>
                <a:cs typeface="Arial"/>
                <a:sym typeface="Arial"/>
              </a:rPr>
              <a:t>Electricity in India</a:t>
            </a:r>
            <a:endParaRPr/>
          </a:p>
        </p:txBody>
      </p:sp>
      <p:sp>
        <p:nvSpPr>
          <p:cNvPr id="148" name="Google Shape;148;p24"/>
          <p:cNvSpPr txBox="1"/>
          <p:nvPr>
            <p:ph idx="1" type="body"/>
          </p:nvPr>
        </p:nvSpPr>
        <p:spPr>
          <a:xfrm>
            <a:off x="457200" y="1219200"/>
            <a:ext cx="8229600" cy="4937700"/>
          </a:xfrm>
          <a:prstGeom prst="rect">
            <a:avLst/>
          </a:prstGeom>
          <a:noFill/>
          <a:ln>
            <a:noFill/>
          </a:ln>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Overall electrification rate: 64.5% </a:t>
            </a:r>
            <a:endParaRPr/>
          </a:p>
          <a:p>
            <a:pPr indent="-381000" lvl="1" marL="914400" marR="0" rtl="0" algn="l">
              <a:lnSpc>
                <a:spcPct val="100000"/>
              </a:lnSpc>
              <a:spcBef>
                <a:spcPts val="0"/>
              </a:spcBef>
              <a:spcAft>
                <a:spcPts val="0"/>
              </a:spcAft>
              <a:buClr>
                <a:srgbClr val="000000"/>
              </a:buClr>
              <a:buSzPts val="1920"/>
              <a:buFont typeface="Courier New"/>
              <a:buChar char="o"/>
            </a:pPr>
            <a:r>
              <a:rPr b="0" i="0" lang="en" sz="2400" u="none" cap="none" strike="noStrike">
                <a:solidFill>
                  <a:schemeClr val="dk1"/>
                </a:solidFill>
                <a:latin typeface="Arial"/>
                <a:ea typeface="Arial"/>
                <a:cs typeface="Arial"/>
                <a:sym typeface="Arial"/>
              </a:rPr>
              <a:t>35.5% of the population without access to electricity.</a:t>
            </a:r>
            <a:endParaRPr/>
          </a:p>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Urban: access to electricity is 93.1% (2008). </a:t>
            </a:r>
            <a:endParaRPr/>
          </a:p>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Rural: </a:t>
            </a:r>
            <a:endParaRPr/>
          </a:p>
          <a:p>
            <a:pPr indent="-381000" lvl="1" marL="914400" marR="0" rtl="0" algn="l">
              <a:lnSpc>
                <a:spcPct val="100000"/>
              </a:lnSpc>
              <a:spcBef>
                <a:spcPts val="0"/>
              </a:spcBef>
              <a:spcAft>
                <a:spcPts val="0"/>
              </a:spcAft>
              <a:buClr>
                <a:srgbClr val="000000"/>
              </a:buClr>
              <a:buSzPts val="1920"/>
              <a:buFont typeface="Courier New"/>
              <a:buChar char="o"/>
            </a:pPr>
            <a:r>
              <a:rPr b="0" i="0" lang="en" sz="2400" u="none" cap="none" strike="noStrike">
                <a:solidFill>
                  <a:schemeClr val="dk1"/>
                </a:solidFill>
                <a:latin typeface="Arial"/>
                <a:ea typeface="Arial"/>
                <a:cs typeface="Arial"/>
                <a:sym typeface="Arial"/>
              </a:rPr>
              <a:t>80% of Indian villages have an electricity line</a:t>
            </a:r>
            <a:endParaRPr/>
          </a:p>
          <a:p>
            <a:pPr indent="-381000" lvl="1" marL="914400" marR="0" rtl="0" algn="l">
              <a:lnSpc>
                <a:spcPct val="100000"/>
              </a:lnSpc>
              <a:spcBef>
                <a:spcPts val="0"/>
              </a:spcBef>
              <a:spcAft>
                <a:spcPts val="0"/>
              </a:spcAft>
              <a:buClr>
                <a:srgbClr val="000000"/>
              </a:buClr>
              <a:buSzPts val="1920"/>
              <a:buFont typeface="Courier New"/>
              <a:buChar char="o"/>
            </a:pPr>
            <a:r>
              <a:rPr b="0" i="0" lang="en" sz="2400" u="none" cap="none" strike="noStrike">
                <a:solidFill>
                  <a:schemeClr val="dk1"/>
                </a:solidFill>
                <a:latin typeface="Arial"/>
                <a:ea typeface="Arial"/>
                <a:cs typeface="Arial"/>
                <a:sym typeface="Arial"/>
              </a:rPr>
              <a:t>52.5% of rural households have access to electricity. </a:t>
            </a:r>
            <a:endParaRPr/>
          </a:p>
        </p:txBody>
      </p:sp>
      <p:sp>
        <p:nvSpPr>
          <p:cNvPr id="149" name="Google Shape;149;p24"/>
          <p:cNvSpPr txBox="1"/>
          <p:nvPr/>
        </p:nvSpPr>
        <p:spPr>
          <a:xfrm>
            <a:off x="76200" y="6486150"/>
            <a:ext cx="4748999" cy="324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b="0" i="0" lang="en" sz="1000" u="none" cap="none" strike="noStrike">
                <a:solidFill>
                  <a:srgbClr val="000000"/>
                </a:solidFill>
                <a:latin typeface="Arial"/>
                <a:ea typeface="Arial"/>
                <a:cs typeface="Arial"/>
                <a:sym typeface="Arial"/>
              </a:rPr>
              <a:t>http://en.wikipedia.org/wiki/Electricity_sector_in_India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5"/>
          <p:cNvSpPr txBox="1"/>
          <p:nvPr>
            <p:ph type="title"/>
          </p:nvPr>
        </p:nvSpPr>
        <p:spPr>
          <a:xfrm>
            <a:off x="457200" y="152400"/>
            <a:ext cx="8229600" cy="99059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1" i="0" lang="en" sz="3600" u="none" cap="none" strike="noStrike">
                <a:solidFill>
                  <a:srgbClr val="C73C39"/>
                </a:solidFill>
                <a:latin typeface="Arial"/>
                <a:ea typeface="Arial"/>
                <a:cs typeface="Arial"/>
                <a:sym typeface="Arial"/>
              </a:rPr>
              <a:t>India’s Electricity Use</a:t>
            </a:r>
            <a:endParaRPr/>
          </a:p>
        </p:txBody>
      </p:sp>
      <p:sp>
        <p:nvSpPr>
          <p:cNvPr id="155" name="Google Shape;155;p25"/>
          <p:cNvSpPr txBox="1"/>
          <p:nvPr>
            <p:ph idx="1" type="body"/>
          </p:nvPr>
        </p:nvSpPr>
        <p:spPr>
          <a:xfrm>
            <a:off x="457200" y="1219200"/>
            <a:ext cx="8229600" cy="493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FF"/>
              </a:buClr>
              <a:buFont typeface="Arial"/>
              <a:buNone/>
            </a:pPr>
            <a:r>
              <a:t/>
            </a:r>
            <a:endParaRPr b="0" i="0" sz="3000" u="none" cap="none" strike="noStrike">
              <a:solidFill>
                <a:srgbClr val="0000FF"/>
              </a:solidFill>
              <a:latin typeface="Arial"/>
              <a:ea typeface="Arial"/>
              <a:cs typeface="Arial"/>
              <a:sym typeface="Arial"/>
            </a:endParaRPr>
          </a:p>
        </p:txBody>
      </p:sp>
      <p:pic>
        <p:nvPicPr>
          <p:cNvPr id="156" name="Google Shape;156;p25"/>
          <p:cNvPicPr preferRelativeResize="0"/>
          <p:nvPr/>
        </p:nvPicPr>
        <p:blipFill rotWithShape="1">
          <a:blip r:embed="rId3">
            <a:alphaModFix/>
          </a:blip>
          <a:srcRect b="14753" l="17616" r="23970" t="14893"/>
          <a:stretch/>
        </p:blipFill>
        <p:spPr>
          <a:xfrm>
            <a:off x="381000" y="1102875"/>
            <a:ext cx="8007049" cy="57062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6"/>
          <p:cNvSpPr txBox="1"/>
          <p:nvPr>
            <p:ph type="title"/>
          </p:nvPr>
        </p:nvSpPr>
        <p:spPr>
          <a:xfrm>
            <a:off x="220250" y="122250"/>
            <a:ext cx="8618999" cy="76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1105B1"/>
              </a:buClr>
              <a:buFont typeface="Arial"/>
              <a:buNone/>
            </a:pPr>
            <a:r>
              <a:rPr b="1" i="0" lang="en" sz="3600" u="none" cap="none" strike="noStrike">
                <a:solidFill>
                  <a:srgbClr val="1105B1"/>
                </a:solidFill>
                <a:latin typeface="Arial"/>
                <a:ea typeface="Arial"/>
                <a:cs typeface="Arial"/>
                <a:sym typeface="Arial"/>
              </a:rPr>
              <a:t>India Electricity Deficit</a:t>
            </a:r>
            <a:endParaRPr/>
          </a:p>
        </p:txBody>
      </p:sp>
      <p:sp>
        <p:nvSpPr>
          <p:cNvPr id="162" name="Google Shape;162;p26"/>
          <p:cNvSpPr txBox="1"/>
          <p:nvPr>
            <p:ph idx="1" type="body"/>
          </p:nvPr>
        </p:nvSpPr>
        <p:spPr>
          <a:xfrm>
            <a:off x="46500" y="985200"/>
            <a:ext cx="9043800" cy="558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73763"/>
              </a:buClr>
              <a:buFont typeface="Arial"/>
              <a:buNone/>
            </a:pPr>
            <a:r>
              <a:rPr b="0" i="0" lang="en" sz="2800" u="none" cap="none" strike="noStrike">
                <a:solidFill>
                  <a:srgbClr val="073763"/>
                </a:solidFill>
                <a:latin typeface="Arial"/>
                <a:ea typeface="Arial"/>
                <a:cs typeface="Arial"/>
                <a:sym typeface="Arial"/>
              </a:rPr>
              <a:t>For 2014–15</a:t>
            </a:r>
            <a:endParaRPr/>
          </a:p>
          <a:p>
            <a:pPr indent="-406400" lvl="0" marL="457200" marR="0" rtl="0" algn="l">
              <a:lnSpc>
                <a:spcPct val="100000"/>
              </a:lnSpc>
              <a:spcBef>
                <a:spcPts val="0"/>
              </a:spcBef>
              <a:spcAft>
                <a:spcPts val="0"/>
              </a:spcAft>
              <a:buClr>
                <a:srgbClr val="073763"/>
              </a:buClr>
              <a:buSzPts val="2800"/>
              <a:buFont typeface="Arial"/>
              <a:buChar char="●"/>
            </a:pPr>
            <a:r>
              <a:rPr b="0" i="0" lang="en" sz="2800" u="none" cap="none" strike="noStrike">
                <a:solidFill>
                  <a:srgbClr val="073763"/>
                </a:solidFill>
                <a:latin typeface="Arial"/>
                <a:ea typeface="Arial"/>
                <a:cs typeface="Arial"/>
                <a:sym typeface="Arial"/>
              </a:rPr>
              <a:t>Installed capacity of 258.7 GW (Jan 2014).</a:t>
            </a:r>
            <a:endParaRPr/>
          </a:p>
          <a:p>
            <a:pPr indent="-406400" lvl="0" marL="457200" marR="0" rtl="0" algn="l">
              <a:lnSpc>
                <a:spcPct val="100000"/>
              </a:lnSpc>
              <a:spcBef>
                <a:spcPts val="0"/>
              </a:spcBef>
              <a:spcAft>
                <a:spcPts val="0"/>
              </a:spcAft>
              <a:buClr>
                <a:srgbClr val="073763"/>
              </a:buClr>
              <a:buSzPts val="2800"/>
              <a:buFont typeface="Arial"/>
              <a:buChar char="●"/>
            </a:pPr>
            <a:r>
              <a:rPr b="0" i="0" lang="en" sz="2800" u="none" cap="none" strike="noStrike">
                <a:solidFill>
                  <a:srgbClr val="073763"/>
                </a:solidFill>
                <a:latin typeface="Arial"/>
                <a:ea typeface="Arial"/>
                <a:cs typeface="Arial"/>
                <a:sym typeface="Arial"/>
              </a:rPr>
              <a:t>Avg. base load energy deficit = 5.1% </a:t>
            </a:r>
            <a:endParaRPr/>
          </a:p>
          <a:p>
            <a:pPr indent="-381000" lvl="1" marL="914400" marR="0" rtl="0" algn="l">
              <a:lnSpc>
                <a:spcPct val="100000"/>
              </a:lnSpc>
              <a:spcBef>
                <a:spcPts val="0"/>
              </a:spcBef>
              <a:spcAft>
                <a:spcPts val="0"/>
              </a:spcAft>
              <a:buClr>
                <a:srgbClr val="000000"/>
              </a:buClr>
              <a:buSzPts val="2057"/>
              <a:buFont typeface="Courier New"/>
              <a:buChar char="o"/>
            </a:pPr>
            <a:r>
              <a:rPr b="0" i="0" lang="en" sz="2400" u="none" cap="none" strike="noStrike">
                <a:solidFill>
                  <a:srgbClr val="000000"/>
                </a:solidFill>
                <a:latin typeface="Arial"/>
                <a:ea typeface="Arial"/>
                <a:cs typeface="Arial"/>
                <a:sym typeface="Arial"/>
              </a:rPr>
              <a:t>12% in S</a:t>
            </a:r>
            <a:endParaRPr/>
          </a:p>
          <a:p>
            <a:pPr indent="-381000" lvl="1" marL="914400" marR="0" rtl="0" algn="l">
              <a:lnSpc>
                <a:spcPct val="100000"/>
              </a:lnSpc>
              <a:spcBef>
                <a:spcPts val="0"/>
              </a:spcBef>
              <a:spcAft>
                <a:spcPts val="0"/>
              </a:spcAft>
              <a:buClr>
                <a:srgbClr val="000000"/>
              </a:buClr>
              <a:buSzPts val="2057"/>
              <a:buFont typeface="Courier New"/>
              <a:buChar char="o"/>
            </a:pPr>
            <a:r>
              <a:rPr b="0" i="0" lang="en" sz="2400" u="none" cap="none" strike="noStrike">
                <a:solidFill>
                  <a:srgbClr val="000000"/>
                </a:solidFill>
                <a:latin typeface="Arial"/>
                <a:ea typeface="Arial"/>
                <a:cs typeface="Arial"/>
                <a:sym typeface="Arial"/>
              </a:rPr>
              <a:t>17.4% in NE)</a:t>
            </a:r>
            <a:endParaRPr/>
          </a:p>
          <a:p>
            <a:pPr indent="-406400" lvl="0" marL="457200" marR="0" rtl="0" algn="l">
              <a:lnSpc>
                <a:spcPct val="100000"/>
              </a:lnSpc>
              <a:spcBef>
                <a:spcPts val="0"/>
              </a:spcBef>
              <a:spcAft>
                <a:spcPts val="0"/>
              </a:spcAft>
              <a:buClr>
                <a:srgbClr val="073763"/>
              </a:buClr>
              <a:buSzPts val="2800"/>
              <a:buFont typeface="Arial"/>
              <a:buChar char="●"/>
            </a:pPr>
            <a:r>
              <a:rPr b="0" i="0" lang="en" sz="2800" u="none" cap="none" strike="noStrike">
                <a:solidFill>
                  <a:srgbClr val="073763"/>
                </a:solidFill>
                <a:latin typeface="Arial"/>
                <a:ea typeface="Arial"/>
                <a:cs typeface="Arial"/>
                <a:sym typeface="Arial"/>
              </a:rPr>
              <a:t>Peaking shortage =  2% </a:t>
            </a:r>
            <a:endParaRPr/>
          </a:p>
          <a:p>
            <a:pPr indent="-381000" lvl="1" marL="914400" marR="0" rtl="0" algn="l">
              <a:lnSpc>
                <a:spcPct val="100000"/>
              </a:lnSpc>
              <a:spcBef>
                <a:spcPts val="0"/>
              </a:spcBef>
              <a:spcAft>
                <a:spcPts val="0"/>
              </a:spcAft>
              <a:buClr>
                <a:srgbClr val="000000"/>
              </a:buClr>
              <a:buSzPts val="2057"/>
              <a:buFont typeface="Courier New"/>
              <a:buChar char="o"/>
            </a:pPr>
            <a:r>
              <a:rPr b="0" i="0" lang="en" sz="2400" u="none" cap="none" strike="noStrike">
                <a:solidFill>
                  <a:srgbClr val="000000"/>
                </a:solidFill>
                <a:latin typeface="Arial"/>
                <a:ea typeface="Arial"/>
                <a:cs typeface="Arial"/>
                <a:sym typeface="Arial"/>
              </a:rPr>
              <a:t>22.2% in S</a:t>
            </a:r>
            <a:endParaRPr/>
          </a:p>
          <a:p>
            <a:pPr indent="-381000" lvl="1" marL="914400" marR="0" rtl="0" algn="l">
              <a:lnSpc>
                <a:spcPct val="100000"/>
              </a:lnSpc>
              <a:spcBef>
                <a:spcPts val="0"/>
              </a:spcBef>
              <a:spcAft>
                <a:spcPts val="0"/>
              </a:spcAft>
              <a:buClr>
                <a:srgbClr val="000000"/>
              </a:buClr>
              <a:buSzPts val="2057"/>
              <a:buFont typeface="Courier New"/>
              <a:buChar char="o"/>
            </a:pPr>
            <a:r>
              <a:rPr b="0" i="0" lang="en" sz="2400" u="none" cap="none" strike="noStrike">
                <a:solidFill>
                  <a:srgbClr val="000000"/>
                </a:solidFill>
                <a:latin typeface="Arial"/>
                <a:ea typeface="Arial"/>
                <a:cs typeface="Arial"/>
                <a:sym typeface="Arial"/>
              </a:rPr>
              <a:t>12% in NE </a:t>
            </a:r>
            <a:endParaRPr/>
          </a:p>
        </p:txBody>
      </p:sp>
      <p:sp>
        <p:nvSpPr>
          <p:cNvPr id="163" name="Google Shape;163;p26"/>
          <p:cNvSpPr txBox="1"/>
          <p:nvPr/>
        </p:nvSpPr>
        <p:spPr>
          <a:xfrm>
            <a:off x="307300" y="6460075"/>
            <a:ext cx="4232099" cy="2600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b="0" i="0" lang="en" sz="1000" u="none" cap="none" strike="noStrike">
                <a:solidFill>
                  <a:srgbClr val="000000"/>
                </a:solidFill>
                <a:latin typeface="Arial"/>
                <a:ea typeface="Arial"/>
                <a:cs typeface="Arial"/>
                <a:sym typeface="Arial"/>
              </a:rPr>
              <a:t>http://en.wikipedia.org/wiki/Electricity_sector_in_India</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pic>
        <p:nvPicPr>
          <p:cNvPr id="168" name="Google Shape;168;p27"/>
          <p:cNvPicPr preferRelativeResize="0"/>
          <p:nvPr/>
        </p:nvPicPr>
        <p:blipFill rotWithShape="1">
          <a:blip r:embed="rId3">
            <a:alphaModFix/>
          </a:blip>
          <a:srcRect b="0" l="0" r="13344" t="8012"/>
          <a:stretch/>
        </p:blipFill>
        <p:spPr>
          <a:xfrm>
            <a:off x="76200" y="962575"/>
            <a:ext cx="8937899" cy="5872049"/>
          </a:xfrm>
          <a:prstGeom prst="rect">
            <a:avLst/>
          </a:prstGeom>
          <a:noFill/>
          <a:ln>
            <a:noFill/>
          </a:ln>
        </p:spPr>
      </p:pic>
      <p:sp>
        <p:nvSpPr>
          <p:cNvPr id="169" name="Google Shape;169;p27"/>
          <p:cNvSpPr txBox="1"/>
          <p:nvPr>
            <p:ph type="title"/>
          </p:nvPr>
        </p:nvSpPr>
        <p:spPr>
          <a:xfrm>
            <a:off x="220250" y="122250"/>
            <a:ext cx="8618999" cy="76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1105B1"/>
              </a:buClr>
              <a:buFont typeface="Arial"/>
              <a:buNone/>
            </a:pPr>
            <a:r>
              <a:rPr b="1" i="0" lang="en" sz="3600" u="none" cap="none" strike="noStrike">
                <a:solidFill>
                  <a:srgbClr val="1105B1"/>
                </a:solidFill>
                <a:latin typeface="Arial"/>
                <a:ea typeface="Arial"/>
                <a:cs typeface="Arial"/>
                <a:sym typeface="Arial"/>
              </a:rPr>
              <a:t>Rising Demand</a:t>
            </a:r>
            <a:endParaRPr/>
          </a:p>
        </p:txBody>
      </p:sp>
      <p:sp>
        <p:nvSpPr>
          <p:cNvPr id="170" name="Google Shape;170;p27"/>
          <p:cNvSpPr txBox="1"/>
          <p:nvPr/>
        </p:nvSpPr>
        <p:spPr>
          <a:xfrm>
            <a:off x="111500" y="6481250"/>
            <a:ext cx="6664800" cy="24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hlink"/>
              </a:buClr>
              <a:buFont typeface="Arial"/>
              <a:buNone/>
            </a:pPr>
            <a:r>
              <a:rPr b="0" i="0" lang="en" sz="1000" u="sng" cap="none" strike="noStrike">
                <a:solidFill>
                  <a:schemeClr val="hlink"/>
                </a:solidFill>
                <a:latin typeface="Arial"/>
                <a:ea typeface="Arial"/>
                <a:cs typeface="Arial"/>
                <a:sym typeface="Arial"/>
                <a:hlinkClick r:id="rId4"/>
              </a:rPr>
              <a:t>http://www.indexmundi.com/energy.aspx?country=in&amp;product=total-primary-energy&amp;graph=consumption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8"/>
          <p:cNvSpPr txBox="1"/>
          <p:nvPr>
            <p:ph type="title"/>
          </p:nvPr>
        </p:nvSpPr>
        <p:spPr>
          <a:xfrm>
            <a:off x="220250" y="122250"/>
            <a:ext cx="8618999" cy="76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1105B1"/>
              </a:buClr>
              <a:buFont typeface="Arial"/>
              <a:buNone/>
            </a:pPr>
            <a:r>
              <a:rPr b="1" i="0" lang="en" sz="3600" u="none" cap="none" strike="noStrike">
                <a:solidFill>
                  <a:srgbClr val="1105B1"/>
                </a:solidFill>
                <a:latin typeface="Arial"/>
                <a:ea typeface="Arial"/>
                <a:cs typeface="Arial"/>
                <a:sym typeface="Arial"/>
              </a:rPr>
              <a:t>Depleting Sources</a:t>
            </a:r>
            <a:endParaRPr/>
          </a:p>
        </p:txBody>
      </p:sp>
      <p:sp>
        <p:nvSpPr>
          <p:cNvPr id="176" name="Google Shape;176;p28"/>
          <p:cNvSpPr txBox="1"/>
          <p:nvPr>
            <p:ph idx="1" type="body"/>
          </p:nvPr>
        </p:nvSpPr>
        <p:spPr>
          <a:xfrm>
            <a:off x="46500" y="832800"/>
            <a:ext cx="9043800" cy="5582700"/>
          </a:xfrm>
          <a:prstGeom prst="rect">
            <a:avLst/>
          </a:prstGeom>
          <a:noFill/>
          <a:ln>
            <a:noFill/>
          </a:ln>
        </p:spPr>
        <p:txBody>
          <a:bodyPr anchorCtr="0" anchor="t" bIns="91425" lIns="91425" spcFirstLastPara="1" rIns="91425" wrap="square" tIns="91425">
            <a:noAutofit/>
          </a:bodyPr>
          <a:lstStyle/>
          <a:p>
            <a:pPr indent="-406400" lvl="0" marL="457200" marR="0" rtl="0" algn="l">
              <a:lnSpc>
                <a:spcPct val="100000"/>
              </a:lnSpc>
              <a:spcBef>
                <a:spcPts val="0"/>
              </a:spcBef>
              <a:spcAft>
                <a:spcPts val="0"/>
              </a:spcAft>
              <a:buClr>
                <a:srgbClr val="073763"/>
              </a:buClr>
              <a:buSzPts val="2800"/>
              <a:buFont typeface="Arial"/>
              <a:buChar char="●"/>
            </a:pPr>
            <a:r>
              <a:rPr b="0" i="0" lang="en" sz="2800" u="none" cap="none" strike="noStrike">
                <a:solidFill>
                  <a:srgbClr val="073763"/>
                </a:solidFill>
                <a:latin typeface="Arial"/>
                <a:ea typeface="Arial"/>
                <a:cs typeface="Arial"/>
                <a:sym typeface="Arial"/>
              </a:rPr>
              <a:t>Fossil Fuels (oil, coal, gas): </a:t>
            </a:r>
            <a:endParaRPr/>
          </a:p>
          <a:p>
            <a:pPr indent="-381000" lvl="1" marL="914400" marR="0" rtl="0" algn="l">
              <a:lnSpc>
                <a:spcPct val="100000"/>
              </a:lnSpc>
              <a:spcBef>
                <a:spcPts val="0"/>
              </a:spcBef>
              <a:spcAft>
                <a:spcPts val="0"/>
              </a:spcAft>
              <a:buClr>
                <a:schemeClr val="dk1"/>
              </a:buClr>
              <a:buSzPts val="2057"/>
              <a:buFont typeface="Courier New"/>
              <a:buChar char="o"/>
            </a:pPr>
            <a:r>
              <a:rPr b="0" i="0" lang="en" sz="2400" u="none" cap="none" strike="noStrike">
                <a:solidFill>
                  <a:schemeClr val="dk1"/>
                </a:solidFill>
                <a:latin typeface="Arial"/>
                <a:ea typeface="Arial"/>
                <a:cs typeface="Arial"/>
                <a:sym typeface="Arial"/>
              </a:rPr>
              <a:t>Non-renewable.</a:t>
            </a:r>
            <a:endParaRPr/>
          </a:p>
          <a:p>
            <a:pPr indent="-381000" lvl="1" marL="914400" marR="0" rtl="0" algn="l">
              <a:lnSpc>
                <a:spcPct val="100000"/>
              </a:lnSpc>
              <a:spcBef>
                <a:spcPts val="0"/>
              </a:spcBef>
              <a:spcAft>
                <a:spcPts val="0"/>
              </a:spcAft>
              <a:buClr>
                <a:schemeClr val="dk1"/>
              </a:buClr>
              <a:buSzPts val="2057"/>
              <a:buFont typeface="Courier New"/>
              <a:buChar char="o"/>
            </a:pPr>
            <a:r>
              <a:rPr b="0" i="0" lang="en" sz="2400" u="none" cap="none" strike="noStrike">
                <a:solidFill>
                  <a:schemeClr val="dk1"/>
                </a:solidFill>
                <a:latin typeface="Arial"/>
                <a:ea typeface="Arial"/>
                <a:cs typeface="Arial"/>
                <a:sym typeface="Arial"/>
              </a:rPr>
              <a:t>Oil depleting rapidly. Peak oil</a:t>
            </a:r>
            <a:endParaRPr/>
          </a:p>
          <a:p>
            <a:pPr indent="-381000" lvl="1" marL="914400" marR="0" rtl="0" algn="l">
              <a:lnSpc>
                <a:spcPct val="100000"/>
              </a:lnSpc>
              <a:spcBef>
                <a:spcPts val="0"/>
              </a:spcBef>
              <a:spcAft>
                <a:spcPts val="0"/>
              </a:spcAft>
              <a:buClr>
                <a:schemeClr val="dk1"/>
              </a:buClr>
              <a:buSzPts val="2057"/>
              <a:buFont typeface="Courier New"/>
              <a:buChar char="o"/>
            </a:pPr>
            <a:r>
              <a:rPr b="0" i="0" lang="en" sz="2400" u="none" cap="none" strike="noStrike">
                <a:solidFill>
                  <a:schemeClr val="dk1"/>
                </a:solidFill>
                <a:latin typeface="Arial"/>
                <a:ea typeface="Arial"/>
                <a:cs typeface="Arial"/>
                <a:sym typeface="Arial"/>
              </a:rPr>
              <a:t>Coal: Mining is leading to deforestation and habitat loss. </a:t>
            </a:r>
            <a:endParaRPr/>
          </a:p>
          <a:p>
            <a:pPr indent="-406400" lvl="0" marL="457200" marR="0" rtl="0" algn="l">
              <a:lnSpc>
                <a:spcPct val="100000"/>
              </a:lnSpc>
              <a:spcBef>
                <a:spcPts val="0"/>
              </a:spcBef>
              <a:spcAft>
                <a:spcPts val="0"/>
              </a:spcAft>
              <a:buClr>
                <a:srgbClr val="073763"/>
              </a:buClr>
              <a:buSzPts val="2800"/>
              <a:buFont typeface="Arial"/>
              <a:buChar char="●"/>
            </a:pPr>
            <a:r>
              <a:rPr b="0" i="0" lang="en" sz="2800" u="none" cap="none" strike="noStrike">
                <a:solidFill>
                  <a:srgbClr val="073763"/>
                </a:solidFill>
                <a:latin typeface="Arial"/>
                <a:ea typeface="Arial"/>
                <a:cs typeface="Arial"/>
                <a:sym typeface="Arial"/>
              </a:rPr>
              <a:t>Nuclear: </a:t>
            </a:r>
            <a:endParaRPr/>
          </a:p>
          <a:p>
            <a:pPr indent="-381000" lvl="1" marL="914400" marR="0" rtl="0" algn="l">
              <a:lnSpc>
                <a:spcPct val="100000"/>
              </a:lnSpc>
              <a:spcBef>
                <a:spcPts val="0"/>
              </a:spcBef>
              <a:spcAft>
                <a:spcPts val="0"/>
              </a:spcAft>
              <a:buClr>
                <a:schemeClr val="dk1"/>
              </a:buClr>
              <a:buSzPts val="2057"/>
              <a:buFont typeface="Courier New"/>
              <a:buChar char="o"/>
            </a:pPr>
            <a:r>
              <a:rPr b="0" i="0" lang="en" sz="2400" u="none" cap="none" strike="noStrike">
                <a:solidFill>
                  <a:schemeClr val="dk1"/>
                </a:solidFill>
                <a:latin typeface="Arial"/>
                <a:ea typeface="Arial"/>
                <a:cs typeface="Arial"/>
                <a:sym typeface="Arial"/>
              </a:rPr>
              <a:t>Uranium depleting rapidly</a:t>
            </a:r>
            <a:endParaRPr/>
          </a:p>
          <a:p>
            <a:pPr indent="-381000" lvl="1" marL="914400" marR="0" rtl="0" algn="l">
              <a:lnSpc>
                <a:spcPct val="100000"/>
              </a:lnSpc>
              <a:spcBef>
                <a:spcPts val="0"/>
              </a:spcBef>
              <a:spcAft>
                <a:spcPts val="0"/>
              </a:spcAft>
              <a:buClr>
                <a:schemeClr val="dk1"/>
              </a:buClr>
              <a:buSzPts val="2057"/>
              <a:buFont typeface="Courier New"/>
              <a:buChar char="o"/>
            </a:pPr>
            <a:r>
              <a:rPr b="0" i="0" lang="en" sz="2400" u="none" cap="none" strike="noStrike">
                <a:solidFill>
                  <a:schemeClr val="dk1"/>
                </a:solidFill>
                <a:latin typeface="Arial"/>
                <a:ea typeface="Arial"/>
                <a:cs typeface="Arial"/>
                <a:sym typeface="Arial"/>
              </a:rPr>
              <a:t>Thorium will last somewhat longer</a:t>
            </a:r>
            <a:endParaRPr/>
          </a:p>
          <a:p>
            <a:pPr indent="-381000" lvl="1" marL="914400" marR="0" rtl="0" algn="l">
              <a:lnSpc>
                <a:spcPct val="100000"/>
              </a:lnSpc>
              <a:spcBef>
                <a:spcPts val="0"/>
              </a:spcBef>
              <a:spcAft>
                <a:spcPts val="0"/>
              </a:spcAft>
              <a:buClr>
                <a:schemeClr val="dk1"/>
              </a:buClr>
              <a:buSzPts val="2057"/>
              <a:buFont typeface="Courier New"/>
              <a:buChar char="o"/>
            </a:pPr>
            <a:r>
              <a:rPr b="0" i="0" lang="en" sz="2400" u="none" cap="none" strike="noStrike">
                <a:solidFill>
                  <a:schemeClr val="dk1"/>
                </a:solidFill>
                <a:latin typeface="Arial"/>
                <a:ea typeface="Arial"/>
                <a:cs typeface="Arial"/>
                <a:sym typeface="Arial"/>
              </a:rPr>
              <a:t>Reprocessing can “create” fuel and make it last much longer. </a:t>
            </a:r>
            <a:endParaRPr/>
          </a:p>
          <a:p>
            <a:pPr indent="-381000" lvl="1" marL="914400" marR="0" rtl="0" algn="l">
              <a:lnSpc>
                <a:spcPct val="100000"/>
              </a:lnSpc>
              <a:spcBef>
                <a:spcPts val="0"/>
              </a:spcBef>
              <a:spcAft>
                <a:spcPts val="0"/>
              </a:spcAft>
              <a:buClr>
                <a:schemeClr val="dk1"/>
              </a:buClr>
              <a:buSzPts val="2057"/>
              <a:buFont typeface="Courier New"/>
              <a:buChar char="o"/>
            </a:pPr>
            <a:r>
              <a:rPr b="0" i="0" lang="en" sz="2400" u="none" cap="none" strike="noStrike">
                <a:solidFill>
                  <a:schemeClr val="dk1"/>
                </a:solidFill>
                <a:latin typeface="Arial"/>
                <a:ea typeface="Arial"/>
                <a:cs typeface="Arial"/>
                <a:sym typeface="Arial"/>
              </a:rPr>
              <a:t>Fusion technology is still distant. </a:t>
            </a:r>
            <a:endParaRPr/>
          </a:p>
          <a:p>
            <a:pPr indent="-406400" lvl="0" marL="457200" marR="0" rtl="0" algn="l">
              <a:lnSpc>
                <a:spcPct val="100000"/>
              </a:lnSpc>
              <a:spcBef>
                <a:spcPts val="0"/>
              </a:spcBef>
              <a:spcAft>
                <a:spcPts val="0"/>
              </a:spcAft>
              <a:buClr>
                <a:srgbClr val="073763"/>
              </a:buClr>
              <a:buSzPts val="2800"/>
              <a:buFont typeface="Arial"/>
              <a:buChar char="●"/>
            </a:pPr>
            <a:r>
              <a:rPr b="0" i="0" lang="en" sz="2800" u="none" cap="none" strike="noStrike">
                <a:solidFill>
                  <a:srgbClr val="073763"/>
                </a:solidFill>
                <a:latin typeface="Arial"/>
                <a:ea typeface="Arial"/>
                <a:cs typeface="Arial"/>
                <a:sym typeface="Arial"/>
              </a:rPr>
              <a:t>Hydropower: </a:t>
            </a:r>
            <a:endParaRPr/>
          </a:p>
          <a:p>
            <a:pPr indent="-381000" lvl="1" marL="914400" marR="0" rtl="0" algn="l">
              <a:lnSpc>
                <a:spcPct val="100000"/>
              </a:lnSpc>
              <a:spcBef>
                <a:spcPts val="0"/>
              </a:spcBef>
              <a:spcAft>
                <a:spcPts val="0"/>
              </a:spcAft>
              <a:buClr>
                <a:schemeClr val="dk1"/>
              </a:buClr>
              <a:buSzPts val="2057"/>
              <a:buFont typeface="Courier New"/>
              <a:buChar char="o"/>
            </a:pPr>
            <a:r>
              <a:rPr b="0" i="0" lang="en" sz="2400" u="none" cap="none" strike="noStrike">
                <a:solidFill>
                  <a:schemeClr val="dk1"/>
                </a:solidFill>
                <a:latin typeface="Arial"/>
                <a:ea typeface="Arial"/>
                <a:cs typeface="Arial"/>
                <a:sym typeface="Arial"/>
              </a:rPr>
              <a:t>Most major river systems have been dammed. </a:t>
            </a:r>
            <a:endParaRPr/>
          </a:p>
          <a:p>
            <a:pPr indent="-381000" lvl="1" marL="914400" marR="0" rtl="0" algn="l">
              <a:lnSpc>
                <a:spcPct val="100000"/>
              </a:lnSpc>
              <a:spcBef>
                <a:spcPts val="0"/>
              </a:spcBef>
              <a:spcAft>
                <a:spcPts val="0"/>
              </a:spcAft>
              <a:buClr>
                <a:schemeClr val="dk1"/>
              </a:buClr>
              <a:buSzPts val="2057"/>
              <a:buFont typeface="Courier New"/>
              <a:buChar char="o"/>
            </a:pPr>
            <a:r>
              <a:rPr b="0" i="0" lang="en" sz="2400" u="none" cap="none" strike="noStrike">
                <a:solidFill>
                  <a:schemeClr val="dk1"/>
                </a:solidFill>
                <a:latin typeface="Arial"/>
                <a:ea typeface="Arial"/>
                <a:cs typeface="Arial"/>
                <a:sym typeface="Arial"/>
              </a:rPr>
              <a:t>Additional major projects might not be possible due to limited resource and pressure from activists. </a:t>
            </a:r>
            <a:endParaRPr/>
          </a:p>
          <a:p>
            <a:pPr indent="0" lvl="0" marL="0" marR="0" rtl="0" algn="l">
              <a:lnSpc>
                <a:spcPct val="100000"/>
              </a:lnSpc>
              <a:spcBef>
                <a:spcPts val="0"/>
              </a:spcBef>
              <a:spcAft>
                <a:spcPts val="0"/>
              </a:spcAft>
              <a:buClr>
                <a:srgbClr val="073763"/>
              </a:buClr>
              <a:buFont typeface="Arial"/>
              <a:buNone/>
            </a:pPr>
            <a:r>
              <a:t/>
            </a:r>
            <a:endParaRPr b="0" i="0" sz="2800" u="none" cap="none" strike="noStrike">
              <a:solidFill>
                <a:srgbClr val="073763"/>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 name="Shape 52"/>
        <p:cNvGrpSpPr/>
        <p:nvPr/>
      </p:nvGrpSpPr>
      <p:grpSpPr>
        <a:xfrm>
          <a:off x="0" y="0"/>
          <a:ext cx="0" cy="0"/>
          <a:chOff x="0" y="0"/>
          <a:chExt cx="0" cy="0"/>
        </a:xfrm>
      </p:grpSpPr>
      <p:sp>
        <p:nvSpPr>
          <p:cNvPr id="53" name="Google Shape;53;p11"/>
          <p:cNvSpPr txBox="1"/>
          <p:nvPr>
            <p:ph type="title"/>
          </p:nvPr>
        </p:nvSpPr>
        <p:spPr>
          <a:xfrm>
            <a:off x="220250" y="122250"/>
            <a:ext cx="8618999" cy="76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1105B1"/>
              </a:buClr>
              <a:buFont typeface="Arial"/>
              <a:buNone/>
            </a:pPr>
            <a:r>
              <a:rPr b="1" i="0" lang="en" sz="3600" u="none" cap="none" strike="noStrike">
                <a:solidFill>
                  <a:srgbClr val="1105B1"/>
                </a:solidFill>
                <a:latin typeface="Arial"/>
                <a:ea typeface="Arial"/>
                <a:cs typeface="Arial"/>
                <a:sym typeface="Arial"/>
              </a:rPr>
              <a:t>Outline</a:t>
            </a:r>
            <a:endParaRPr/>
          </a:p>
        </p:txBody>
      </p:sp>
      <p:sp>
        <p:nvSpPr>
          <p:cNvPr id="54" name="Google Shape;54;p11"/>
          <p:cNvSpPr txBox="1"/>
          <p:nvPr>
            <p:ph idx="1" type="body"/>
          </p:nvPr>
        </p:nvSpPr>
        <p:spPr>
          <a:xfrm>
            <a:off x="46500" y="985200"/>
            <a:ext cx="9043800" cy="5582700"/>
          </a:xfrm>
          <a:prstGeom prst="rect">
            <a:avLst/>
          </a:prstGeom>
          <a:noFill/>
          <a:ln>
            <a:noFill/>
          </a:ln>
        </p:spPr>
        <p:txBody>
          <a:bodyPr anchorCtr="0" anchor="t" bIns="91425" lIns="91425" spcFirstLastPara="1" rIns="91425" wrap="square" tIns="91425">
            <a:noAutofit/>
          </a:bodyPr>
          <a:lstStyle/>
          <a:p>
            <a:pPr indent="-342900" lvl="0" marL="342900" marR="0" rtl="0" algn="l">
              <a:lnSpc>
                <a:spcPct val="100000"/>
              </a:lnSpc>
              <a:spcBef>
                <a:spcPts val="0"/>
              </a:spcBef>
              <a:spcAft>
                <a:spcPts val="0"/>
              </a:spcAft>
              <a:buClr>
                <a:srgbClr val="0000FF"/>
              </a:buClr>
              <a:buSzPts val="2800"/>
              <a:buFont typeface="Arial"/>
              <a:buChar char="●"/>
            </a:pPr>
            <a:r>
              <a:rPr b="0" i="0" lang="en" sz="2800" u="none" cap="none" strike="noStrike">
                <a:solidFill>
                  <a:srgbClr val="0000FF"/>
                </a:solidFill>
                <a:latin typeface="Arial"/>
                <a:ea typeface="Arial"/>
                <a:cs typeface="Arial"/>
                <a:sym typeface="Arial"/>
              </a:rPr>
              <a:t>Units and Terms</a:t>
            </a:r>
            <a:endParaRPr/>
          </a:p>
          <a:p>
            <a:pPr indent="-342900" lvl="0" marL="342900" marR="0" rtl="0" algn="l">
              <a:lnSpc>
                <a:spcPct val="100000"/>
              </a:lnSpc>
              <a:spcBef>
                <a:spcPts val="0"/>
              </a:spcBef>
              <a:spcAft>
                <a:spcPts val="0"/>
              </a:spcAft>
              <a:buClr>
                <a:srgbClr val="666666"/>
              </a:buClr>
              <a:buSzPts val="2800"/>
              <a:buFont typeface="Arial"/>
              <a:buChar char="●"/>
            </a:pPr>
            <a:r>
              <a:rPr b="0" i="0" lang="en" sz="2800" u="none" cap="none" strike="noStrike">
                <a:solidFill>
                  <a:srgbClr val="666666"/>
                </a:solidFill>
                <a:latin typeface="Arial"/>
                <a:ea typeface="Arial"/>
                <a:cs typeface="Arial"/>
                <a:sym typeface="Arial"/>
              </a:rPr>
              <a:t>Energy Resources, Depletion and Risks</a:t>
            </a:r>
            <a:endParaRPr/>
          </a:p>
          <a:p>
            <a:pPr indent="-342900" lvl="0" marL="342900" marR="0" rtl="0" algn="l">
              <a:lnSpc>
                <a:spcPct val="100000"/>
              </a:lnSpc>
              <a:spcBef>
                <a:spcPts val="0"/>
              </a:spcBef>
              <a:spcAft>
                <a:spcPts val="0"/>
              </a:spcAft>
              <a:buClr>
                <a:srgbClr val="666666"/>
              </a:buClr>
              <a:buSzPts val="2800"/>
              <a:buFont typeface="Arial"/>
              <a:buChar char="●"/>
            </a:pPr>
            <a:r>
              <a:rPr b="0" i="0" lang="en" sz="2800" u="none" cap="none" strike="noStrike">
                <a:solidFill>
                  <a:srgbClr val="666666"/>
                </a:solidFill>
                <a:latin typeface="Arial"/>
                <a:ea typeface="Arial"/>
                <a:cs typeface="Arial"/>
                <a:sym typeface="Arial"/>
              </a:rPr>
              <a:t>Environmentally Benign Forms of Energy</a:t>
            </a:r>
            <a:endParaRPr/>
          </a:p>
          <a:p>
            <a:pPr indent="-342900" lvl="0" marL="342900" marR="0" rtl="0" algn="l">
              <a:lnSpc>
                <a:spcPct val="100000"/>
              </a:lnSpc>
              <a:spcBef>
                <a:spcPts val="0"/>
              </a:spcBef>
              <a:spcAft>
                <a:spcPts val="0"/>
              </a:spcAft>
              <a:buClr>
                <a:srgbClr val="666666"/>
              </a:buClr>
              <a:buSzPts val="2800"/>
              <a:buFont typeface="Arial"/>
              <a:buChar char="●"/>
            </a:pPr>
            <a:r>
              <a:rPr b="0" i="0" lang="en" sz="2800" u="none" cap="none" strike="noStrike">
                <a:solidFill>
                  <a:srgbClr val="666666"/>
                </a:solidFill>
                <a:latin typeface="Arial"/>
                <a:ea typeface="Arial"/>
                <a:cs typeface="Arial"/>
                <a:sym typeface="Arial"/>
              </a:rPr>
              <a:t>Efficiency Measures</a:t>
            </a:r>
            <a:endParaRPr/>
          </a:p>
          <a:p>
            <a:pPr indent="-342900" lvl="0" marL="342900" marR="0" rtl="0" algn="l">
              <a:lnSpc>
                <a:spcPct val="100000"/>
              </a:lnSpc>
              <a:spcBef>
                <a:spcPts val="480"/>
              </a:spcBef>
              <a:spcAft>
                <a:spcPts val="0"/>
              </a:spcAft>
              <a:buClr>
                <a:srgbClr val="666666"/>
              </a:buClr>
              <a:buSzPts val="2400"/>
              <a:buFont typeface="Arial"/>
              <a:buChar char="●"/>
            </a:pPr>
            <a:r>
              <a:rPr b="0" i="0" lang="en" sz="2800" u="none" cap="none" strike="noStrike">
                <a:solidFill>
                  <a:srgbClr val="666666"/>
                </a:solidFill>
                <a:latin typeface="Arial"/>
                <a:ea typeface="Arial"/>
                <a:cs typeface="Arial"/>
                <a:sym typeface="Arial"/>
              </a:rPr>
              <a:t>Reduction in Consumption—Individual Perspective</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rgbClr val="66666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73763"/>
              </a:buClr>
              <a:buFont typeface="Arial"/>
              <a:buNone/>
            </a:pPr>
            <a:r>
              <a:t/>
            </a:r>
            <a:endParaRPr b="0" i="0" sz="2800" u="none" cap="none" strike="noStrike">
              <a:solidFill>
                <a:srgbClr val="666666"/>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9"/>
          <p:cNvSpPr txBox="1"/>
          <p:nvPr>
            <p:ph idx="4294967295" type="body"/>
          </p:nvPr>
        </p:nvSpPr>
        <p:spPr>
          <a:xfrm>
            <a:off x="46500" y="985200"/>
            <a:ext cx="9043800" cy="558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b="0" i="0" lang="en" sz="2800" u="none" cap="none" strike="noStrike">
                <a:solidFill>
                  <a:srgbClr val="000000"/>
                </a:solidFill>
                <a:latin typeface="Arial"/>
                <a:ea typeface="Arial"/>
                <a:cs typeface="Arial"/>
                <a:sym typeface="Arial"/>
              </a:rPr>
              <a:t>But we cannot even consume all the remaining fossil fuels.</a:t>
            </a:r>
            <a:endParaRPr/>
          </a:p>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rPr b="0" i="0" lang="en" sz="2800" u="none" cap="none" strike="noStrike">
                <a:solidFill>
                  <a:srgbClr val="000000"/>
                </a:solidFill>
                <a:latin typeface="Arial"/>
                <a:ea typeface="Arial"/>
                <a:cs typeface="Arial"/>
                <a:sym typeface="Arial"/>
              </a:rPr>
              <a:t>The socio-environmental costs of exhausting all the fossil reserves are extremely serious...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0"/>
          <p:cNvSpPr txBox="1"/>
          <p:nvPr>
            <p:ph type="title"/>
          </p:nvPr>
        </p:nvSpPr>
        <p:spPr>
          <a:xfrm>
            <a:off x="220250" y="122250"/>
            <a:ext cx="8618999" cy="76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1105B1"/>
              </a:buClr>
              <a:buFont typeface="Arial"/>
              <a:buNone/>
            </a:pPr>
            <a:r>
              <a:rPr b="1" i="0" lang="en" sz="3200" u="none" cap="none" strike="noStrike">
                <a:solidFill>
                  <a:srgbClr val="1105B1"/>
                </a:solidFill>
                <a:latin typeface="Arial"/>
                <a:ea typeface="Arial"/>
                <a:cs typeface="Arial"/>
                <a:sym typeface="Arial"/>
              </a:rPr>
              <a:t>Risks and Costs of Energy Sources</a:t>
            </a:r>
            <a:endParaRPr/>
          </a:p>
        </p:txBody>
      </p:sp>
      <p:sp>
        <p:nvSpPr>
          <p:cNvPr id="187" name="Google Shape;187;p30"/>
          <p:cNvSpPr txBox="1"/>
          <p:nvPr>
            <p:ph idx="1" type="body"/>
          </p:nvPr>
        </p:nvSpPr>
        <p:spPr>
          <a:xfrm>
            <a:off x="46500" y="985200"/>
            <a:ext cx="9043800" cy="5582700"/>
          </a:xfrm>
          <a:prstGeom prst="rect">
            <a:avLst/>
          </a:prstGeom>
          <a:noFill/>
          <a:ln>
            <a:noFill/>
          </a:ln>
        </p:spPr>
        <p:txBody>
          <a:bodyPr anchorCtr="0" anchor="t" bIns="91425" lIns="91425" spcFirstLastPara="1" rIns="91425" wrap="square" tIns="91425">
            <a:noAutofit/>
          </a:bodyPr>
          <a:lstStyle/>
          <a:p>
            <a:pPr indent="-406400" lvl="0" marL="457200" marR="0" rtl="0" algn="l">
              <a:lnSpc>
                <a:spcPct val="100000"/>
              </a:lnSpc>
              <a:spcBef>
                <a:spcPts val="0"/>
              </a:spcBef>
              <a:spcAft>
                <a:spcPts val="0"/>
              </a:spcAft>
              <a:buClr>
                <a:srgbClr val="073763"/>
              </a:buClr>
              <a:buSzPts val="2800"/>
              <a:buFont typeface="Arial"/>
              <a:buChar char="●"/>
            </a:pPr>
            <a:r>
              <a:rPr b="0" i="0" lang="en" sz="2800" u="none" cap="none" strike="noStrike">
                <a:solidFill>
                  <a:srgbClr val="073763"/>
                </a:solidFill>
                <a:latin typeface="Arial"/>
                <a:ea typeface="Arial"/>
                <a:cs typeface="Arial"/>
                <a:sym typeface="Arial"/>
              </a:rPr>
              <a:t>Fossil Fuels (oil, coal, gas): </a:t>
            </a:r>
            <a:endParaRPr/>
          </a:p>
          <a:p>
            <a:pPr indent="-381000" lvl="1" marL="914400" marR="0" rtl="0" algn="l">
              <a:lnSpc>
                <a:spcPct val="100000"/>
              </a:lnSpc>
              <a:spcBef>
                <a:spcPts val="0"/>
              </a:spcBef>
              <a:spcAft>
                <a:spcPts val="0"/>
              </a:spcAft>
              <a:buClr>
                <a:srgbClr val="000000"/>
              </a:buClr>
              <a:buSzPts val="2057"/>
              <a:buFont typeface="Courier New"/>
              <a:buChar char="o"/>
            </a:pPr>
            <a:r>
              <a:rPr b="0" i="0" lang="en" sz="2400" u="none" cap="none" strike="noStrike">
                <a:solidFill>
                  <a:srgbClr val="000000"/>
                </a:solidFill>
                <a:latin typeface="Arial"/>
                <a:ea typeface="Arial"/>
                <a:cs typeface="Arial"/>
                <a:sym typeface="Arial"/>
              </a:rPr>
              <a:t>Greenhouse Gas Emissions, Climate change.</a:t>
            </a:r>
            <a:endParaRPr/>
          </a:p>
          <a:p>
            <a:pPr indent="-381000" lvl="1" marL="914400" marR="0" rtl="0" algn="l">
              <a:lnSpc>
                <a:spcPct val="100000"/>
              </a:lnSpc>
              <a:spcBef>
                <a:spcPts val="0"/>
              </a:spcBef>
              <a:spcAft>
                <a:spcPts val="0"/>
              </a:spcAft>
              <a:buClr>
                <a:srgbClr val="000000"/>
              </a:buClr>
              <a:buSzPts val="2057"/>
              <a:buFont typeface="Courier New"/>
              <a:buChar char="o"/>
            </a:pPr>
            <a:r>
              <a:rPr b="0" i="0" lang="en" sz="2400" u="none" cap="none" strike="noStrike">
                <a:solidFill>
                  <a:srgbClr val="000000"/>
                </a:solidFill>
                <a:latin typeface="Arial"/>
                <a:ea typeface="Arial"/>
                <a:cs typeface="Arial"/>
                <a:sym typeface="Arial"/>
              </a:rPr>
              <a:t>Pollution of air, land and water.</a:t>
            </a:r>
            <a:endParaRPr/>
          </a:p>
          <a:p>
            <a:pPr indent="-406400" lvl="0" marL="457200" marR="0" rtl="0" algn="l">
              <a:lnSpc>
                <a:spcPct val="100000"/>
              </a:lnSpc>
              <a:spcBef>
                <a:spcPts val="0"/>
              </a:spcBef>
              <a:spcAft>
                <a:spcPts val="0"/>
              </a:spcAft>
              <a:buClr>
                <a:srgbClr val="073763"/>
              </a:buClr>
              <a:buSzPts val="2800"/>
              <a:buFont typeface="Arial"/>
              <a:buChar char="●"/>
            </a:pPr>
            <a:r>
              <a:rPr b="0" i="0" lang="en" sz="2800" u="none" cap="none" strike="noStrike">
                <a:solidFill>
                  <a:srgbClr val="073763"/>
                </a:solidFill>
                <a:latin typeface="Arial"/>
                <a:ea typeface="Arial"/>
                <a:cs typeface="Arial"/>
                <a:sym typeface="Arial"/>
              </a:rPr>
              <a:t>Nuclear: </a:t>
            </a:r>
            <a:endParaRPr/>
          </a:p>
          <a:p>
            <a:pPr indent="-381000" lvl="1" marL="914400" marR="0" rtl="0" algn="l">
              <a:lnSpc>
                <a:spcPct val="100000"/>
              </a:lnSpc>
              <a:spcBef>
                <a:spcPts val="0"/>
              </a:spcBef>
              <a:spcAft>
                <a:spcPts val="0"/>
              </a:spcAft>
              <a:buClr>
                <a:srgbClr val="000000"/>
              </a:buClr>
              <a:buSzPts val="2057"/>
              <a:buFont typeface="Courier New"/>
              <a:buChar char="o"/>
            </a:pPr>
            <a:r>
              <a:rPr b="0" i="0" lang="en" sz="2400" u="none" cap="none" strike="noStrike">
                <a:solidFill>
                  <a:srgbClr val="000000"/>
                </a:solidFill>
                <a:latin typeface="Arial"/>
                <a:ea typeface="Arial"/>
                <a:cs typeface="Arial"/>
                <a:sym typeface="Arial"/>
              </a:rPr>
              <a:t>Major accidents, minor accidental releases of radioactive materials</a:t>
            </a:r>
            <a:endParaRPr/>
          </a:p>
          <a:p>
            <a:pPr indent="-381000" lvl="1" marL="914400" marR="0" rtl="0" algn="l">
              <a:lnSpc>
                <a:spcPct val="100000"/>
              </a:lnSpc>
              <a:spcBef>
                <a:spcPts val="0"/>
              </a:spcBef>
              <a:spcAft>
                <a:spcPts val="0"/>
              </a:spcAft>
              <a:buClr>
                <a:srgbClr val="000000"/>
              </a:buClr>
              <a:buSzPts val="2057"/>
              <a:buFont typeface="Courier New"/>
              <a:buChar char="o"/>
            </a:pPr>
            <a:r>
              <a:rPr b="0" i="0" lang="en" sz="2400" u="none" cap="none" strike="noStrike">
                <a:solidFill>
                  <a:srgbClr val="000000"/>
                </a:solidFill>
                <a:latin typeface="Arial"/>
                <a:ea typeface="Arial"/>
                <a:cs typeface="Arial"/>
                <a:sym typeface="Arial"/>
              </a:rPr>
              <a:t>Nuclear waste problem.</a:t>
            </a:r>
            <a:endParaRPr/>
          </a:p>
          <a:p>
            <a:pPr indent="-381000" lvl="1" marL="914400" marR="0" rtl="0" algn="l">
              <a:lnSpc>
                <a:spcPct val="100000"/>
              </a:lnSpc>
              <a:spcBef>
                <a:spcPts val="0"/>
              </a:spcBef>
              <a:spcAft>
                <a:spcPts val="0"/>
              </a:spcAft>
              <a:buClr>
                <a:srgbClr val="000000"/>
              </a:buClr>
              <a:buSzPts val="2057"/>
              <a:buFont typeface="Courier New"/>
              <a:buChar char="o"/>
            </a:pPr>
            <a:r>
              <a:rPr b="0" i="0" lang="en" sz="2400" u="none" cap="none" strike="noStrike">
                <a:solidFill>
                  <a:srgbClr val="000000"/>
                </a:solidFill>
                <a:latin typeface="Arial"/>
                <a:ea typeface="Arial"/>
                <a:cs typeface="Arial"/>
                <a:sym typeface="Arial"/>
              </a:rPr>
              <a:t>Unaccounted costs of decommissioning and cleanup.</a:t>
            </a:r>
            <a:endParaRPr/>
          </a:p>
          <a:p>
            <a:pPr indent="-406400" lvl="0" marL="457200" marR="0" rtl="0" algn="l">
              <a:lnSpc>
                <a:spcPct val="100000"/>
              </a:lnSpc>
              <a:spcBef>
                <a:spcPts val="0"/>
              </a:spcBef>
              <a:spcAft>
                <a:spcPts val="0"/>
              </a:spcAft>
              <a:buClr>
                <a:srgbClr val="073763"/>
              </a:buClr>
              <a:buSzPts val="2800"/>
              <a:buFont typeface="Arial"/>
              <a:buChar char="●"/>
            </a:pPr>
            <a:r>
              <a:rPr b="0" i="0" lang="en" sz="2800" u="none" cap="none" strike="noStrike">
                <a:solidFill>
                  <a:srgbClr val="073763"/>
                </a:solidFill>
                <a:latin typeface="Arial"/>
                <a:ea typeface="Arial"/>
                <a:cs typeface="Arial"/>
                <a:sym typeface="Arial"/>
              </a:rPr>
              <a:t>Hydropower: </a:t>
            </a:r>
            <a:endParaRPr/>
          </a:p>
          <a:p>
            <a:pPr indent="-381000" lvl="1" marL="914400" marR="0" rtl="0" algn="l">
              <a:lnSpc>
                <a:spcPct val="100000"/>
              </a:lnSpc>
              <a:spcBef>
                <a:spcPts val="0"/>
              </a:spcBef>
              <a:spcAft>
                <a:spcPts val="0"/>
              </a:spcAft>
              <a:buClr>
                <a:srgbClr val="000000"/>
              </a:buClr>
              <a:buSzPts val="2057"/>
              <a:buFont typeface="Courier New"/>
              <a:buChar char="o"/>
            </a:pPr>
            <a:r>
              <a:rPr b="0" i="0" lang="en" sz="2400" u="none" cap="none" strike="noStrike">
                <a:solidFill>
                  <a:srgbClr val="000000"/>
                </a:solidFill>
                <a:latin typeface="Arial"/>
                <a:ea typeface="Arial"/>
                <a:cs typeface="Arial"/>
                <a:sym typeface="Arial"/>
              </a:rPr>
              <a:t>Large land submergence, loss of habitat, </a:t>
            </a:r>
            <a:endParaRPr/>
          </a:p>
          <a:p>
            <a:pPr indent="-381000" lvl="1" marL="914400" marR="0" rtl="0" algn="l">
              <a:lnSpc>
                <a:spcPct val="100000"/>
              </a:lnSpc>
              <a:spcBef>
                <a:spcPts val="0"/>
              </a:spcBef>
              <a:spcAft>
                <a:spcPts val="0"/>
              </a:spcAft>
              <a:buClr>
                <a:srgbClr val="000000"/>
              </a:buClr>
              <a:buSzPts val="2057"/>
              <a:buFont typeface="Courier New"/>
              <a:buChar char="o"/>
            </a:pPr>
            <a:r>
              <a:rPr b="0" i="0" lang="en" sz="2400" u="none" cap="none" strike="noStrike">
                <a:solidFill>
                  <a:srgbClr val="000000"/>
                </a:solidFill>
                <a:latin typeface="Arial"/>
                <a:ea typeface="Arial"/>
                <a:cs typeface="Arial"/>
                <a:sym typeface="Arial"/>
              </a:rPr>
              <a:t>Disruption of riverine ecosystems and floodplain agriculture, </a:t>
            </a:r>
            <a:endParaRPr/>
          </a:p>
          <a:p>
            <a:pPr indent="-381000" lvl="1" marL="914400" marR="0" rtl="0" algn="l">
              <a:lnSpc>
                <a:spcPct val="100000"/>
              </a:lnSpc>
              <a:spcBef>
                <a:spcPts val="0"/>
              </a:spcBef>
              <a:spcAft>
                <a:spcPts val="0"/>
              </a:spcAft>
              <a:buClr>
                <a:srgbClr val="000000"/>
              </a:buClr>
              <a:buSzPts val="2057"/>
              <a:buFont typeface="Courier New"/>
              <a:buChar char="o"/>
            </a:pPr>
            <a:r>
              <a:rPr b="0" i="0" lang="en" sz="2400" u="none" cap="none" strike="noStrike">
                <a:solidFill>
                  <a:srgbClr val="000000"/>
                </a:solidFill>
                <a:latin typeface="Arial"/>
                <a:ea typeface="Arial"/>
                <a:cs typeface="Arial"/>
                <a:sym typeface="Arial"/>
              </a:rPr>
              <a:t>Uncompensated oustees, major public agitations.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Times New Roman"/>
              <a:buNone/>
            </a:pPr>
            <a:r>
              <a:rPr b="1" i="0" lang="en" sz="4000" u="none" cap="none" strike="noStrike">
                <a:solidFill>
                  <a:srgbClr val="800000"/>
                </a:solidFill>
                <a:latin typeface="Times New Roman"/>
                <a:ea typeface="Times New Roman"/>
                <a:cs typeface="Times New Roman"/>
                <a:sym typeface="Times New Roman"/>
              </a:rPr>
              <a:t>An Overwiew of Fossil fuels </a:t>
            </a:r>
            <a:endParaRPr/>
          </a:p>
        </p:txBody>
      </p:sp>
      <p:sp>
        <p:nvSpPr>
          <p:cNvPr id="194" name="Google Shape;194;p31"/>
          <p:cNvSpPr txBox="1"/>
          <p:nvPr>
            <p:ph idx="1" type="body"/>
          </p:nvPr>
        </p:nvSpPr>
        <p:spPr>
          <a:xfrm>
            <a:off x="46500" y="985200"/>
            <a:ext cx="9043800" cy="5582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73763"/>
              </a:buClr>
              <a:buSzPts val="2800"/>
              <a:buFont typeface="Arial"/>
              <a:buChar char="●"/>
            </a:pPr>
            <a:r>
              <a:rPr b="0" i="0" lang="en" sz="2800" u="none" cap="none" strike="noStrike">
                <a:solidFill>
                  <a:srgbClr val="073763"/>
                </a:solidFill>
                <a:latin typeface="Arial"/>
                <a:ea typeface="Arial"/>
                <a:cs typeface="Arial"/>
                <a:sym typeface="Arial"/>
              </a:rPr>
              <a:t>Fossil fuels are hydrocarbons that may be used as a fuel found within the top layer of the Earth’s crust.</a:t>
            </a:r>
            <a:endParaRPr/>
          </a:p>
          <a:p>
            <a:pPr indent="-342900" lvl="0" marL="342900" marR="0" rtl="0" algn="l">
              <a:lnSpc>
                <a:spcPct val="100000"/>
              </a:lnSpc>
              <a:spcBef>
                <a:spcPts val="0"/>
              </a:spcBef>
              <a:spcAft>
                <a:spcPts val="0"/>
              </a:spcAft>
              <a:buClr>
                <a:srgbClr val="073763"/>
              </a:buClr>
              <a:buSzPts val="2800"/>
              <a:buFont typeface="Arial"/>
              <a:buChar char="●"/>
            </a:pPr>
            <a:r>
              <a:rPr b="0" i="0" lang="en" sz="2800" u="none" cap="none" strike="noStrike">
                <a:solidFill>
                  <a:srgbClr val="073763"/>
                </a:solidFill>
                <a:latin typeface="Arial"/>
                <a:ea typeface="Arial"/>
                <a:cs typeface="Arial"/>
                <a:sym typeface="Arial"/>
              </a:rPr>
              <a:t>Coal, oil and gas are called "fossil fuels" because they have been formed from the organic remains of prehistoric plants and animals</a:t>
            </a:r>
            <a:endParaRPr/>
          </a:p>
          <a:p>
            <a:pPr indent="-342900" lvl="0" marL="342900" marR="0" rtl="0" algn="l">
              <a:lnSpc>
                <a:spcPct val="100000"/>
              </a:lnSpc>
              <a:spcBef>
                <a:spcPts val="0"/>
              </a:spcBef>
              <a:spcAft>
                <a:spcPts val="0"/>
              </a:spcAft>
              <a:buClr>
                <a:srgbClr val="073763"/>
              </a:buClr>
              <a:buSzPts val="2800"/>
              <a:buFont typeface="Arial"/>
              <a:buChar char="●"/>
            </a:pPr>
            <a:r>
              <a:rPr b="0" i="0" lang="en" sz="2800" u="none" cap="none" strike="noStrike">
                <a:solidFill>
                  <a:srgbClr val="073763"/>
                </a:solidFill>
                <a:latin typeface="Arial"/>
                <a:ea typeface="Arial"/>
                <a:cs typeface="Arial"/>
                <a:sym typeface="Arial"/>
              </a:rPr>
              <a:t>Coal is crushed to a fine dust and burnt.</a:t>
            </a:r>
            <a:endParaRPr/>
          </a:p>
          <a:p>
            <a:pPr indent="-342900" lvl="0" marL="342900" marR="0" rtl="0" algn="l">
              <a:lnSpc>
                <a:spcPct val="100000"/>
              </a:lnSpc>
              <a:spcBef>
                <a:spcPts val="0"/>
              </a:spcBef>
              <a:spcAft>
                <a:spcPts val="0"/>
              </a:spcAft>
              <a:buClr>
                <a:srgbClr val="073763"/>
              </a:buClr>
              <a:buSzPts val="2800"/>
              <a:buFont typeface="Arial"/>
              <a:buChar char="●"/>
            </a:pPr>
            <a:r>
              <a:rPr b="0" i="0" lang="en" sz="2800" u="none" cap="none" strike="noStrike">
                <a:solidFill>
                  <a:srgbClr val="073763"/>
                </a:solidFill>
                <a:latin typeface="Arial"/>
                <a:ea typeface="Arial"/>
                <a:cs typeface="Arial"/>
                <a:sym typeface="Arial"/>
              </a:rPr>
              <a:t>Oil and gas can be burnt directly.  </a:t>
            </a:r>
            <a:endParaRPr/>
          </a:p>
          <a:p>
            <a:pPr indent="0" lvl="0" marL="0" marR="0" rtl="0" algn="l">
              <a:lnSpc>
                <a:spcPct val="100000"/>
              </a:lnSpc>
              <a:spcBef>
                <a:spcPts val="0"/>
              </a:spcBef>
              <a:spcAft>
                <a:spcPts val="0"/>
              </a:spcAft>
              <a:buClr>
                <a:schemeClr val="dk1"/>
              </a:buClr>
              <a:buFont typeface="Times New Roman"/>
              <a:buNone/>
            </a:pPr>
            <a:r>
              <a:t/>
            </a:r>
            <a:endParaRPr b="0" i="0" sz="2800" u="none" cap="none" strike="noStrike">
              <a:solidFill>
                <a:srgbClr val="073763"/>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2"/>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 sz="4000" u="none" cap="none" strike="noStrike">
                <a:solidFill>
                  <a:srgbClr val="800000"/>
                </a:solidFill>
                <a:latin typeface="Times New Roman"/>
                <a:ea typeface="Times New Roman"/>
                <a:cs typeface="Times New Roman"/>
                <a:sym typeface="Times New Roman"/>
              </a:rPr>
              <a:t>How it works</a:t>
            </a:r>
            <a:endParaRPr/>
          </a:p>
        </p:txBody>
      </p:sp>
      <p:sp>
        <p:nvSpPr>
          <p:cNvPr id="201" name="Google Shape;201;p32"/>
          <p:cNvSpPr txBox="1"/>
          <p:nvPr>
            <p:ph idx="1" type="body"/>
          </p:nvPr>
        </p:nvSpPr>
        <p:spPr>
          <a:xfrm>
            <a:off x="457200" y="1219200"/>
            <a:ext cx="8229600" cy="4937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Font typeface="Arial"/>
              <a:buNone/>
            </a:pPr>
            <a:r>
              <a:t/>
            </a:r>
            <a:endParaRPr b="0" i="0" sz="3000" u="none" cap="none" strike="noStrike">
              <a:solidFill>
                <a:srgbClr val="0000FF"/>
              </a:solidFill>
              <a:latin typeface="Arial"/>
              <a:ea typeface="Arial"/>
              <a:cs typeface="Arial"/>
              <a:sym typeface="Arial"/>
            </a:endParaRPr>
          </a:p>
        </p:txBody>
      </p:sp>
      <p:pic>
        <p:nvPicPr>
          <p:cNvPr id="202" name="Google Shape;202;p32"/>
          <p:cNvPicPr preferRelativeResize="0"/>
          <p:nvPr/>
        </p:nvPicPr>
        <p:blipFill rotWithShape="1">
          <a:blip r:embed="rId3">
            <a:alphaModFix/>
          </a:blip>
          <a:srcRect b="0" l="0" r="0" t="0"/>
          <a:stretch/>
        </p:blipFill>
        <p:spPr>
          <a:xfrm>
            <a:off x="161925" y="1333499"/>
            <a:ext cx="8820150" cy="5029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3"/>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Times New Roman"/>
              <a:buNone/>
            </a:pPr>
            <a:r>
              <a:rPr b="1" i="0" lang="en" sz="4000" u="none" cap="none" strike="noStrike">
                <a:solidFill>
                  <a:srgbClr val="800000"/>
                </a:solidFill>
                <a:latin typeface="Times New Roman"/>
                <a:ea typeface="Times New Roman"/>
                <a:cs typeface="Times New Roman"/>
                <a:sym typeface="Times New Roman"/>
              </a:rPr>
              <a:t>Advantages of Fossil Fuels</a:t>
            </a:r>
            <a:endParaRPr/>
          </a:p>
        </p:txBody>
      </p:sp>
      <p:sp>
        <p:nvSpPr>
          <p:cNvPr id="209" name="Google Shape;209;p33"/>
          <p:cNvSpPr txBox="1"/>
          <p:nvPr>
            <p:ph idx="1" type="body"/>
          </p:nvPr>
        </p:nvSpPr>
        <p:spPr>
          <a:xfrm>
            <a:off x="46500" y="985200"/>
            <a:ext cx="9043800" cy="5582700"/>
          </a:xfrm>
          <a:prstGeom prst="rect">
            <a:avLst/>
          </a:prstGeom>
          <a:noFill/>
          <a:ln>
            <a:noFill/>
          </a:ln>
        </p:spPr>
        <p:txBody>
          <a:bodyPr anchorCtr="0" anchor="t" bIns="45700" lIns="91425" spcFirstLastPara="1" rIns="91425" wrap="square" tIns="45700">
            <a:noAutofit/>
          </a:bodyPr>
          <a:lstStyle/>
          <a:p>
            <a:pPr indent="-336550" lvl="1" marL="742950" marR="0" rtl="0" algn="l">
              <a:lnSpc>
                <a:spcPct val="100000"/>
              </a:lnSpc>
              <a:spcBef>
                <a:spcPts val="0"/>
              </a:spcBef>
              <a:spcAft>
                <a:spcPts val="0"/>
              </a:spcAft>
              <a:buClr>
                <a:srgbClr val="000000"/>
              </a:buClr>
              <a:buSzPts val="2057"/>
              <a:buFont typeface="Arial"/>
              <a:buChar char="●"/>
            </a:pPr>
            <a:r>
              <a:rPr b="0" i="0" lang="en" sz="2400" u="none" cap="none" strike="noStrike">
                <a:solidFill>
                  <a:srgbClr val="000000"/>
                </a:solidFill>
                <a:latin typeface="Arial"/>
                <a:ea typeface="Arial"/>
                <a:cs typeface="Arial"/>
                <a:sym typeface="Arial"/>
              </a:rPr>
              <a:t>Very large amounts of electricity can be generated in one place using coal, fairly cheaply. </a:t>
            </a:r>
            <a:endParaRPr/>
          </a:p>
          <a:p>
            <a:pPr indent="-336550" lvl="1" marL="742950" marR="0" rtl="0" algn="l">
              <a:lnSpc>
                <a:spcPct val="100000"/>
              </a:lnSpc>
              <a:spcBef>
                <a:spcPts val="0"/>
              </a:spcBef>
              <a:spcAft>
                <a:spcPts val="0"/>
              </a:spcAft>
              <a:buClr>
                <a:srgbClr val="000000"/>
              </a:buClr>
              <a:buSzPts val="2057"/>
              <a:buFont typeface="Arial"/>
              <a:buChar char="●"/>
            </a:pPr>
            <a:r>
              <a:rPr b="0" i="0" lang="en" sz="2400" u="none" cap="none" strike="noStrike">
                <a:solidFill>
                  <a:srgbClr val="000000"/>
                </a:solidFill>
                <a:latin typeface="Arial"/>
                <a:ea typeface="Arial"/>
                <a:cs typeface="Arial"/>
                <a:sym typeface="Arial"/>
              </a:rPr>
              <a:t>Transporting oil and gas to the power stations is easy. </a:t>
            </a:r>
            <a:endParaRPr/>
          </a:p>
          <a:p>
            <a:pPr indent="-336550" lvl="1" marL="742950" marR="0" rtl="0" algn="l">
              <a:lnSpc>
                <a:spcPct val="100000"/>
              </a:lnSpc>
              <a:spcBef>
                <a:spcPts val="0"/>
              </a:spcBef>
              <a:spcAft>
                <a:spcPts val="0"/>
              </a:spcAft>
              <a:buClr>
                <a:srgbClr val="000000"/>
              </a:buClr>
              <a:buSzPts val="2057"/>
              <a:buFont typeface="Arial"/>
              <a:buChar char="●"/>
            </a:pPr>
            <a:r>
              <a:rPr b="0" i="0" lang="en" sz="2400" u="none" cap="none" strike="noStrike">
                <a:solidFill>
                  <a:srgbClr val="000000"/>
                </a:solidFill>
                <a:latin typeface="Arial"/>
                <a:ea typeface="Arial"/>
                <a:cs typeface="Arial"/>
                <a:sym typeface="Arial"/>
              </a:rPr>
              <a:t>Gas-fired power stations are very efficient. </a:t>
            </a:r>
            <a:endParaRPr/>
          </a:p>
          <a:p>
            <a:pPr indent="-336550" lvl="1" marL="742950" marR="0" rtl="0" algn="l">
              <a:lnSpc>
                <a:spcPct val="100000"/>
              </a:lnSpc>
              <a:spcBef>
                <a:spcPts val="0"/>
              </a:spcBef>
              <a:spcAft>
                <a:spcPts val="0"/>
              </a:spcAft>
              <a:buClr>
                <a:srgbClr val="000000"/>
              </a:buClr>
              <a:buSzPts val="2057"/>
              <a:buFont typeface="Arial"/>
              <a:buChar char="●"/>
            </a:pPr>
            <a:r>
              <a:rPr b="0" i="0" lang="en" sz="2400" u="none" cap="none" strike="noStrike">
                <a:solidFill>
                  <a:srgbClr val="000000"/>
                </a:solidFill>
                <a:latin typeface="Arial"/>
                <a:ea typeface="Arial"/>
                <a:cs typeface="Arial"/>
                <a:sym typeface="Arial"/>
              </a:rPr>
              <a:t>A fossil-fuelled power station can be built almost anywhere, so long as you can get large quantities of fuel to it</a:t>
            </a:r>
            <a:endParaRPr/>
          </a:p>
          <a:p>
            <a:pPr indent="0" lvl="0" marL="0" marR="0" rtl="0" algn="l">
              <a:lnSpc>
                <a:spcPct val="100000"/>
              </a:lnSpc>
              <a:spcBef>
                <a:spcPts val="0"/>
              </a:spcBef>
              <a:spcAft>
                <a:spcPts val="0"/>
              </a:spcAft>
              <a:buClr>
                <a:schemeClr val="dk1"/>
              </a:buClr>
              <a:buFont typeface="Times New Roman"/>
              <a:buNone/>
            </a:pPr>
            <a:r>
              <a:t/>
            </a:r>
            <a:endParaRPr b="0" i="0" sz="2800" u="none" cap="none" strike="noStrike">
              <a:solidFill>
                <a:srgbClr val="073763"/>
              </a:solidFill>
              <a:latin typeface="Arial"/>
              <a:ea typeface="Arial"/>
              <a:cs typeface="Arial"/>
              <a:sym typeface="Arial"/>
            </a:endParaRPr>
          </a:p>
          <a:p>
            <a:pPr indent="0" lvl="0" marL="0" marR="0" rtl="0" algn="l">
              <a:lnSpc>
                <a:spcPct val="100000"/>
              </a:lnSpc>
              <a:spcBef>
                <a:spcPts val="0"/>
              </a:spcBef>
              <a:spcAft>
                <a:spcPts val="0"/>
              </a:spcAft>
              <a:buClr>
                <a:schemeClr val="dk1"/>
              </a:buClr>
              <a:buFont typeface="Times New Roman"/>
              <a:buNone/>
            </a:pPr>
            <a:r>
              <a:t/>
            </a:r>
            <a:endParaRPr b="0" i="0" sz="2800" u="none" cap="none" strike="noStrike">
              <a:solidFill>
                <a:srgbClr val="073763"/>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4"/>
          <p:cNvSpPr txBox="1"/>
          <p:nvPr>
            <p:ph idx="1" type="body"/>
          </p:nvPr>
        </p:nvSpPr>
        <p:spPr>
          <a:xfrm>
            <a:off x="46500" y="985200"/>
            <a:ext cx="9043800" cy="55827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00000"/>
              </a:lnSpc>
              <a:spcBef>
                <a:spcPts val="0"/>
              </a:spcBef>
              <a:spcAft>
                <a:spcPts val="0"/>
              </a:spcAft>
              <a:buClr>
                <a:srgbClr val="073763"/>
              </a:buClr>
              <a:buSzPts val="2800"/>
              <a:buFont typeface="Arial"/>
              <a:buChar char="●"/>
            </a:pPr>
            <a:r>
              <a:rPr b="0" i="0" lang="en" sz="2800" u="none" cap="none" strike="noStrike">
                <a:solidFill>
                  <a:srgbClr val="073763"/>
                </a:solidFill>
                <a:latin typeface="Arial"/>
                <a:ea typeface="Arial"/>
                <a:cs typeface="Arial"/>
                <a:sym typeface="Arial"/>
              </a:rPr>
              <a:t>Petroleum and natural gas—oil wells</a:t>
            </a:r>
            <a:endParaRPr/>
          </a:p>
          <a:p>
            <a:pPr indent="-406400" lvl="0" marL="457200" marR="0" rtl="0" algn="l">
              <a:lnSpc>
                <a:spcPct val="100000"/>
              </a:lnSpc>
              <a:spcBef>
                <a:spcPts val="0"/>
              </a:spcBef>
              <a:spcAft>
                <a:spcPts val="0"/>
              </a:spcAft>
              <a:buClr>
                <a:srgbClr val="073763"/>
              </a:buClr>
              <a:buSzPts val="2800"/>
              <a:buFont typeface="Arial"/>
              <a:buChar char="●"/>
            </a:pPr>
            <a:r>
              <a:rPr b="0" i="0" lang="en" sz="2800" u="none" cap="none" strike="noStrike">
                <a:solidFill>
                  <a:srgbClr val="073763"/>
                </a:solidFill>
                <a:latin typeface="Arial"/>
                <a:ea typeface="Arial"/>
                <a:cs typeface="Arial"/>
                <a:sym typeface="Arial"/>
              </a:rPr>
              <a:t>Coal—mining</a:t>
            </a:r>
            <a:endParaRPr/>
          </a:p>
        </p:txBody>
      </p:sp>
      <p:sp>
        <p:nvSpPr>
          <p:cNvPr id="216" name="Google Shape;216;p34"/>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Times New Roman"/>
              <a:buNone/>
            </a:pPr>
            <a:r>
              <a:rPr b="1" i="0" lang="en" sz="4000" u="none" cap="none" strike="noStrike">
                <a:solidFill>
                  <a:srgbClr val="800000"/>
                </a:solidFill>
                <a:latin typeface="Times New Roman"/>
                <a:ea typeface="Times New Roman"/>
                <a:cs typeface="Times New Roman"/>
                <a:sym typeface="Times New Roman"/>
              </a:rPr>
              <a:t>How do we get fossil fuels?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5"/>
          <p:cNvSpPr txBox="1"/>
          <p:nvPr>
            <p:ph idx="1" type="body"/>
          </p:nvPr>
        </p:nvSpPr>
        <p:spPr>
          <a:xfrm>
            <a:off x="46500" y="985200"/>
            <a:ext cx="9043800" cy="5582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 sz="2800" u="none" cap="none" strike="noStrike">
                <a:solidFill>
                  <a:schemeClr val="dk1"/>
                </a:solidFill>
                <a:latin typeface="Arial"/>
                <a:ea typeface="Arial"/>
                <a:cs typeface="Arial"/>
                <a:sym typeface="Arial"/>
              </a:rPr>
              <a:t>Crude oil (called "petroleum") is easier to get out of the ground than coal, as it can flow along pipes. This also makes it cheaper to transport</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Arial"/>
                <a:ea typeface="Arial"/>
                <a:cs typeface="Arial"/>
                <a:sym typeface="Arial"/>
              </a:rPr>
              <a:t>Natural gas provides around 20% of the world's consumption of energy, and as well as being burnt in power stations, is used by many people to heat their homes. </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Arial"/>
                <a:ea typeface="Arial"/>
                <a:cs typeface="Arial"/>
                <a:sym typeface="Arial"/>
              </a:rPr>
              <a:t>It is easy to transport along pipes, and gas power stations produce comparatively </a:t>
            </a:r>
            <a:r>
              <a:rPr b="1" i="0" lang="en" sz="2800" u="none" cap="none" strike="noStrike">
                <a:solidFill>
                  <a:schemeClr val="dk1"/>
                </a:solidFill>
                <a:latin typeface="Arial"/>
                <a:ea typeface="Arial"/>
                <a:cs typeface="Arial"/>
                <a:sym typeface="Arial"/>
              </a:rPr>
              <a:t>little pollution</a:t>
            </a:r>
            <a:endParaRPr/>
          </a:p>
        </p:txBody>
      </p:sp>
      <p:sp>
        <p:nvSpPr>
          <p:cNvPr id="223" name="Google Shape;223;p35"/>
          <p:cNvSpPr txBox="1"/>
          <p:nvPr>
            <p:ph type="title"/>
          </p:nvPr>
        </p:nvSpPr>
        <p:spPr>
          <a:xfrm>
            <a:off x="220250" y="122250"/>
            <a:ext cx="8923750"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Times New Roman"/>
              <a:buNone/>
            </a:pPr>
            <a:r>
              <a:rPr b="1" i="0" lang="en" sz="4000" u="none" cap="none" strike="noStrike">
                <a:solidFill>
                  <a:srgbClr val="800000"/>
                </a:solidFill>
                <a:latin typeface="Times New Roman"/>
                <a:ea typeface="Times New Roman"/>
                <a:cs typeface="Times New Roman"/>
                <a:sym typeface="Times New Roman"/>
              </a:rPr>
              <a:t>Petroleum and Natural Gas Extraction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6"/>
          <p:cNvSpPr txBox="1"/>
          <p:nvPr>
            <p:ph type="title"/>
          </p:nvPr>
        </p:nvSpPr>
        <p:spPr>
          <a:xfrm>
            <a:off x="76200" y="381000"/>
            <a:ext cx="91440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 sz="4000" u="none" cap="none" strike="noStrike">
                <a:solidFill>
                  <a:srgbClr val="800000"/>
                </a:solidFill>
                <a:latin typeface="Times New Roman"/>
                <a:ea typeface="Times New Roman"/>
                <a:cs typeface="Times New Roman"/>
                <a:sym typeface="Times New Roman"/>
              </a:rPr>
              <a:t>Petroleum and Natural Gas Extraction</a:t>
            </a:r>
            <a:endParaRPr/>
          </a:p>
        </p:txBody>
      </p:sp>
      <p:sp>
        <p:nvSpPr>
          <p:cNvPr id="230" name="Google Shape;230;p36"/>
          <p:cNvSpPr txBox="1"/>
          <p:nvPr>
            <p:ph idx="1" type="body"/>
          </p:nvPr>
        </p:nvSpPr>
        <p:spPr>
          <a:xfrm>
            <a:off x="3962400" y="4724400"/>
            <a:ext cx="5029199" cy="1524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450"/>
              <a:buFont typeface="Arial"/>
              <a:buChar char="●"/>
            </a:pPr>
            <a:r>
              <a:rPr b="0" i="0" lang="en" sz="2400" u="none" cap="none" strike="noStrike">
                <a:solidFill>
                  <a:schemeClr val="dk1"/>
                </a:solidFill>
                <a:latin typeface="Arial"/>
                <a:ea typeface="Arial"/>
                <a:cs typeface="Arial"/>
                <a:sym typeface="Arial"/>
              </a:rPr>
              <a:t>an average well in the US produces only 11 barrels / day </a:t>
            </a:r>
            <a:endParaRPr/>
          </a:p>
          <a:p>
            <a:pPr indent="-342900" lvl="0" marL="342900" marR="0" rtl="0" algn="l">
              <a:lnSpc>
                <a:spcPct val="100000"/>
              </a:lnSpc>
              <a:spcBef>
                <a:spcPts val="1200"/>
              </a:spcBef>
              <a:spcAft>
                <a:spcPts val="0"/>
              </a:spcAft>
              <a:buClr>
                <a:schemeClr val="dk1"/>
              </a:buClr>
              <a:buSzPts val="1450"/>
              <a:buFont typeface="Arial"/>
              <a:buChar char="●"/>
            </a:pPr>
            <a:r>
              <a:rPr b="0" i="0" lang="en" sz="2400" u="none" cap="none" strike="noStrike">
                <a:solidFill>
                  <a:schemeClr val="dk1"/>
                </a:solidFill>
                <a:latin typeface="Arial"/>
                <a:ea typeface="Arial"/>
                <a:cs typeface="Arial"/>
                <a:sym typeface="Arial"/>
              </a:rPr>
              <a:t> In Saudi Arabia an average produces 9600 barrels /day well </a:t>
            </a:r>
            <a:endParaRPr/>
          </a:p>
        </p:txBody>
      </p:sp>
      <p:pic>
        <p:nvPicPr>
          <p:cNvPr id="231" name="Google Shape;231;p36"/>
          <p:cNvPicPr preferRelativeResize="0"/>
          <p:nvPr/>
        </p:nvPicPr>
        <p:blipFill rotWithShape="1">
          <a:blip r:embed="rId3">
            <a:alphaModFix/>
          </a:blip>
          <a:srcRect b="0" l="0" r="0" t="0"/>
          <a:stretch/>
        </p:blipFill>
        <p:spPr>
          <a:xfrm>
            <a:off x="4648200" y="1219200"/>
            <a:ext cx="3810000" cy="3581399"/>
          </a:xfrm>
          <a:prstGeom prst="rect">
            <a:avLst/>
          </a:prstGeom>
          <a:noFill/>
          <a:ln>
            <a:noFill/>
          </a:ln>
        </p:spPr>
      </p:pic>
      <p:pic>
        <p:nvPicPr>
          <p:cNvPr id="232" name="Google Shape;232;p36"/>
          <p:cNvPicPr preferRelativeResize="0"/>
          <p:nvPr/>
        </p:nvPicPr>
        <p:blipFill rotWithShape="1">
          <a:blip r:embed="rId4">
            <a:alphaModFix/>
          </a:blip>
          <a:srcRect b="0" l="0" r="0" t="0"/>
          <a:stretch/>
        </p:blipFill>
        <p:spPr>
          <a:xfrm>
            <a:off x="304800" y="1600200"/>
            <a:ext cx="3405187" cy="4952999"/>
          </a:xfrm>
          <a:prstGeom prst="rect">
            <a:avLst/>
          </a:prstGeom>
          <a:noFill/>
          <a:ln>
            <a:noFill/>
          </a:ln>
        </p:spPr>
      </p:pic>
      <p:sp>
        <p:nvSpPr>
          <p:cNvPr id="233" name="Google Shape;233;p36"/>
          <p:cNvSpPr/>
          <p:nvPr/>
        </p:nvSpPr>
        <p:spPr>
          <a:xfrm>
            <a:off x="304800" y="1524000"/>
            <a:ext cx="2895600" cy="10160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Font typeface="Arial"/>
              <a:buNone/>
            </a:pPr>
            <a:r>
              <a:rPr b="0" i="0" lang="en" sz="2400" u="none" cap="none" strike="noStrike">
                <a:solidFill>
                  <a:srgbClr val="FFFF00"/>
                </a:solidFill>
                <a:latin typeface="Arial"/>
                <a:ea typeface="Arial"/>
                <a:cs typeface="Arial"/>
                <a:sym typeface="Arial"/>
              </a:rPr>
              <a:t>Oil Drilling Platform</a:t>
            </a:r>
            <a:endParaRPr/>
          </a:p>
          <a:p>
            <a:pPr indent="0" lvl="0" marL="0" marR="0" rtl="0" algn="l">
              <a:lnSpc>
                <a:spcPct val="100000"/>
              </a:lnSpc>
              <a:spcBef>
                <a:spcPts val="1200"/>
              </a:spcBef>
              <a:spcAft>
                <a:spcPts val="0"/>
              </a:spcAft>
              <a:buClr>
                <a:srgbClr val="FFFF00"/>
              </a:buClr>
              <a:buFont typeface="Arial"/>
              <a:buNone/>
            </a:pPr>
            <a:r>
              <a:rPr b="0" i="0" lang="en" sz="2400" u="none" cap="none" strike="noStrike">
                <a:solidFill>
                  <a:srgbClr val="FFFF00"/>
                </a:solidFill>
                <a:latin typeface="Arial"/>
                <a:ea typeface="Arial"/>
                <a:cs typeface="Arial"/>
                <a:sym typeface="Arial"/>
              </a:rPr>
              <a:t>Cook Inlet, Alaska</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pic>
        <p:nvPicPr>
          <p:cNvPr id="239" name="Google Shape;239;p37"/>
          <p:cNvPicPr preferRelativeResize="0"/>
          <p:nvPr/>
        </p:nvPicPr>
        <p:blipFill rotWithShape="1">
          <a:blip r:embed="rId3">
            <a:alphaModFix/>
          </a:blip>
          <a:srcRect b="0" l="0" r="0" t="0"/>
          <a:stretch/>
        </p:blipFill>
        <p:spPr>
          <a:xfrm>
            <a:off x="762000" y="228600"/>
            <a:ext cx="7696200" cy="658653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8"/>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Arial"/>
              <a:buNone/>
            </a:pPr>
            <a:r>
              <a:t/>
            </a:r>
            <a:endParaRPr b="1" i="0" sz="3600" u="none" cap="none" strike="noStrike">
              <a:solidFill>
                <a:srgbClr val="1105B1"/>
              </a:solidFill>
              <a:latin typeface="Arial"/>
              <a:ea typeface="Arial"/>
              <a:cs typeface="Arial"/>
              <a:sym typeface="Arial"/>
            </a:endParaRPr>
          </a:p>
        </p:txBody>
      </p:sp>
      <p:sp>
        <p:nvSpPr>
          <p:cNvPr id="246" name="Google Shape;246;p38"/>
          <p:cNvSpPr txBox="1"/>
          <p:nvPr>
            <p:ph idx="1" type="body"/>
          </p:nvPr>
        </p:nvSpPr>
        <p:spPr>
          <a:xfrm>
            <a:off x="46500" y="985200"/>
            <a:ext cx="9043800" cy="5582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73763"/>
              </a:buClr>
              <a:buFont typeface="Arial"/>
              <a:buNone/>
            </a:pPr>
            <a:r>
              <a:t/>
            </a:r>
            <a:endParaRPr b="0" i="0" sz="2800" u="none" cap="none" strike="noStrike">
              <a:solidFill>
                <a:srgbClr val="073763"/>
              </a:solidFill>
              <a:latin typeface="Arial"/>
              <a:ea typeface="Arial"/>
              <a:cs typeface="Arial"/>
              <a:sym typeface="Arial"/>
            </a:endParaRPr>
          </a:p>
        </p:txBody>
      </p:sp>
      <p:sp>
        <p:nvSpPr>
          <p:cNvPr id="247" name="Google Shape;247;p38"/>
          <p:cNvSpPr txBox="1"/>
          <p:nvPr>
            <p:ph idx="10" type="dt"/>
          </p:nvPr>
        </p:nvSpPr>
        <p:spPr>
          <a:xfrm>
            <a:off x="685800" y="6477000"/>
            <a:ext cx="1904999"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6600"/>
              </a:buClr>
              <a:buFont typeface="Times New Roman"/>
              <a:buNone/>
            </a:pPr>
            <a:r>
              <a:rPr b="1" i="0" lang="en" sz="1400" u="none" cap="none" strike="noStrike">
                <a:solidFill>
                  <a:srgbClr val="FF6600"/>
                </a:solidFill>
                <a:latin typeface="Times New Roman"/>
                <a:ea typeface="Times New Roman"/>
                <a:cs typeface="Times New Roman"/>
                <a:sym typeface="Times New Roman"/>
              </a:rPr>
              <a:t>Tue, July 24, 2008</a:t>
            </a:r>
            <a:endParaRPr/>
          </a:p>
        </p:txBody>
      </p:sp>
      <p:sp>
        <p:nvSpPr>
          <p:cNvPr id="248" name="Google Shape;248;p38"/>
          <p:cNvSpPr txBox="1"/>
          <p:nvPr>
            <p:ph idx="11" type="ftr"/>
          </p:nvPr>
        </p:nvSpPr>
        <p:spPr>
          <a:xfrm>
            <a:off x="2590800" y="6434137"/>
            <a:ext cx="3657600"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CC0000"/>
              </a:buClr>
              <a:buFont typeface="Times New Roman"/>
              <a:buNone/>
            </a:pPr>
            <a:r>
              <a:rPr b="1" i="1" lang="en" sz="1600" u="none" cap="none" strike="noStrike">
                <a:solidFill>
                  <a:srgbClr val="CC0000"/>
                </a:solidFill>
                <a:latin typeface="Times New Roman"/>
                <a:ea typeface="Times New Roman"/>
                <a:cs typeface="Times New Roman"/>
                <a:sym typeface="Times New Roman"/>
              </a:rPr>
              <a:t>AM220 Lecture 6</a:t>
            </a:r>
            <a:endParaRPr/>
          </a:p>
        </p:txBody>
      </p:sp>
      <p:pic>
        <p:nvPicPr>
          <p:cNvPr id="249" name="Google Shape;249;p38"/>
          <p:cNvPicPr preferRelativeResize="0"/>
          <p:nvPr/>
        </p:nvPicPr>
        <p:blipFill rotWithShape="1">
          <a:blip r:embed="rId3">
            <a:alphaModFix/>
          </a:blip>
          <a:srcRect b="0" l="0" r="0" t="0"/>
          <a:stretch/>
        </p:blipFill>
        <p:spPr>
          <a:xfrm>
            <a:off x="76200" y="76200"/>
            <a:ext cx="8990013" cy="66293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2"/>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 sz="4000" u="none" cap="none" strike="noStrike">
                <a:solidFill>
                  <a:srgbClr val="800000"/>
                </a:solidFill>
                <a:latin typeface="Times New Roman"/>
                <a:ea typeface="Times New Roman"/>
                <a:cs typeface="Times New Roman"/>
                <a:sym typeface="Times New Roman"/>
              </a:rPr>
              <a:t>Energy units</a:t>
            </a:r>
            <a:endParaRPr/>
          </a:p>
        </p:txBody>
      </p:sp>
      <p:sp>
        <p:nvSpPr>
          <p:cNvPr id="61" name="Google Shape;61;p12"/>
          <p:cNvSpPr txBox="1"/>
          <p:nvPr>
            <p:ph idx="1" type="body"/>
          </p:nvPr>
        </p:nvSpPr>
        <p:spPr>
          <a:xfrm>
            <a:off x="381000" y="1676400"/>
            <a:ext cx="8458200" cy="42671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450"/>
              <a:buFont typeface="Arial"/>
              <a:buChar char="●"/>
            </a:pPr>
            <a:r>
              <a:rPr b="0" i="0" lang="en" sz="2400" u="none" cap="none" strike="noStrike">
                <a:solidFill>
                  <a:schemeClr val="dk1"/>
                </a:solidFill>
                <a:latin typeface="Times New Roman"/>
                <a:ea typeface="Times New Roman"/>
                <a:cs typeface="Times New Roman"/>
                <a:sym typeface="Times New Roman"/>
              </a:rPr>
              <a:t>1.0 joule (J) = one Newton applied over a distance of one meter (= 1 kg m</a:t>
            </a:r>
            <a:r>
              <a:rPr b="0" baseline="30000" i="0" lang="en" sz="2400" u="none" cap="none" strike="noStrike">
                <a:solidFill>
                  <a:schemeClr val="dk1"/>
                </a:solidFill>
                <a:latin typeface="Times New Roman"/>
                <a:ea typeface="Times New Roman"/>
                <a:cs typeface="Times New Roman"/>
                <a:sym typeface="Times New Roman"/>
              </a:rPr>
              <a:t>2</a:t>
            </a:r>
            <a:r>
              <a:rPr b="0" i="0" lang="en" sz="2400" u="none" cap="none" strike="noStrike">
                <a:solidFill>
                  <a:schemeClr val="dk1"/>
                </a:solidFill>
                <a:latin typeface="Times New Roman"/>
                <a:ea typeface="Times New Roman"/>
                <a:cs typeface="Times New Roman"/>
                <a:sym typeface="Times New Roman"/>
              </a:rPr>
              <a:t>/s</a:t>
            </a:r>
            <a:r>
              <a:rPr b="0" baseline="30000" i="0" lang="en" sz="2400" u="none" cap="none" strike="noStrike">
                <a:solidFill>
                  <a:schemeClr val="dk1"/>
                </a:solidFill>
                <a:latin typeface="Times New Roman"/>
                <a:ea typeface="Times New Roman"/>
                <a:cs typeface="Times New Roman"/>
                <a:sym typeface="Times New Roman"/>
              </a:rPr>
              <a:t>2</a:t>
            </a:r>
            <a:r>
              <a:rPr b="0" i="0" lang="en" sz="2400" u="none" cap="none" strike="noStrike">
                <a:solidFill>
                  <a:schemeClr val="dk1"/>
                </a:solidFill>
                <a:latin typeface="Times New Roman"/>
                <a:ea typeface="Times New Roman"/>
                <a:cs typeface="Times New Roman"/>
                <a:sym typeface="Times New Roman"/>
              </a:rPr>
              <a:t>). </a:t>
            </a:r>
            <a:endParaRPr/>
          </a:p>
          <a:p>
            <a:pPr indent="-342900" lvl="0" marL="342900" marR="0" rtl="0" algn="l">
              <a:lnSpc>
                <a:spcPct val="100000"/>
              </a:lnSpc>
              <a:spcBef>
                <a:spcPts val="480"/>
              </a:spcBef>
              <a:spcAft>
                <a:spcPts val="0"/>
              </a:spcAft>
              <a:buClr>
                <a:schemeClr val="dk1"/>
              </a:buClr>
              <a:buSzPts val="1450"/>
              <a:buFont typeface="Arial"/>
              <a:buChar char="●"/>
            </a:pPr>
            <a:r>
              <a:rPr b="0" i="0" lang="en" sz="2400" u="none" cap="none" strike="noStrike">
                <a:solidFill>
                  <a:schemeClr val="dk1"/>
                </a:solidFill>
                <a:latin typeface="Times New Roman"/>
                <a:ea typeface="Times New Roman"/>
                <a:cs typeface="Times New Roman"/>
                <a:sym typeface="Times New Roman"/>
              </a:rPr>
              <a:t>1.0 joule = 0.239 calories (cal) </a:t>
            </a:r>
            <a:endParaRPr/>
          </a:p>
          <a:p>
            <a:pPr indent="-342900" lvl="0" marL="342900" marR="0" rtl="0" algn="l">
              <a:lnSpc>
                <a:spcPct val="100000"/>
              </a:lnSpc>
              <a:spcBef>
                <a:spcPts val="480"/>
              </a:spcBef>
              <a:spcAft>
                <a:spcPts val="0"/>
              </a:spcAft>
              <a:buClr>
                <a:schemeClr val="dk1"/>
              </a:buClr>
              <a:buSzPts val="1450"/>
              <a:buFont typeface="Arial"/>
              <a:buChar char="●"/>
            </a:pPr>
            <a:r>
              <a:rPr b="0" i="0" lang="en" sz="2400" u="none" cap="none" strike="noStrike">
                <a:solidFill>
                  <a:schemeClr val="dk1"/>
                </a:solidFill>
                <a:latin typeface="Times New Roman"/>
                <a:ea typeface="Times New Roman"/>
                <a:cs typeface="Times New Roman"/>
                <a:sym typeface="Times New Roman"/>
              </a:rPr>
              <a:t>1.0 calorie = 4.187 J </a:t>
            </a:r>
            <a:endParaRPr/>
          </a:p>
          <a:p>
            <a:pPr indent="-342900" lvl="0" marL="342900" marR="0" rtl="0" algn="l">
              <a:lnSpc>
                <a:spcPct val="100000"/>
              </a:lnSpc>
              <a:spcBef>
                <a:spcPts val="480"/>
              </a:spcBef>
              <a:spcAft>
                <a:spcPts val="0"/>
              </a:spcAft>
              <a:buClr>
                <a:schemeClr val="dk1"/>
              </a:buClr>
              <a:buSzPts val="1450"/>
              <a:buFont typeface="Arial"/>
              <a:buChar char="●"/>
            </a:pPr>
            <a:r>
              <a:rPr b="0" i="0" lang="en" sz="2400" u="none" cap="none" strike="noStrike">
                <a:solidFill>
                  <a:schemeClr val="dk1"/>
                </a:solidFill>
                <a:latin typeface="Times New Roman"/>
                <a:ea typeface="Times New Roman"/>
                <a:cs typeface="Times New Roman"/>
                <a:sym typeface="Times New Roman"/>
              </a:rPr>
              <a:t>1.0 gigajoule (GJ) = 10</a:t>
            </a:r>
            <a:r>
              <a:rPr b="0" baseline="30000" i="0" lang="en" sz="2400" u="none" cap="none" strike="noStrike">
                <a:solidFill>
                  <a:schemeClr val="dk1"/>
                </a:solidFill>
                <a:latin typeface="Times New Roman"/>
                <a:ea typeface="Times New Roman"/>
                <a:cs typeface="Times New Roman"/>
                <a:sym typeface="Times New Roman"/>
              </a:rPr>
              <a:t>9</a:t>
            </a:r>
            <a:r>
              <a:rPr b="0" i="0" lang="en" sz="2400" u="none" cap="none" strike="noStrike">
                <a:solidFill>
                  <a:schemeClr val="dk1"/>
                </a:solidFill>
                <a:latin typeface="Times New Roman"/>
                <a:ea typeface="Times New Roman"/>
                <a:cs typeface="Times New Roman"/>
                <a:sym typeface="Times New Roman"/>
              </a:rPr>
              <a:t> joules = 0.948 million Btu = 239 million calories = 278 kWh </a:t>
            </a:r>
            <a:endParaRPr/>
          </a:p>
          <a:p>
            <a:pPr indent="-342900" lvl="0" marL="342900" marR="0" rtl="0" algn="l">
              <a:lnSpc>
                <a:spcPct val="100000"/>
              </a:lnSpc>
              <a:spcBef>
                <a:spcPts val="480"/>
              </a:spcBef>
              <a:spcAft>
                <a:spcPts val="0"/>
              </a:spcAft>
              <a:buClr>
                <a:schemeClr val="dk1"/>
              </a:buClr>
              <a:buSzPts val="1450"/>
              <a:buFont typeface="Arial"/>
              <a:buChar char="●"/>
            </a:pPr>
            <a:r>
              <a:rPr b="0" i="0" lang="en" sz="2400" u="none" cap="none" strike="noStrike">
                <a:solidFill>
                  <a:schemeClr val="dk1"/>
                </a:solidFill>
                <a:latin typeface="Times New Roman"/>
                <a:ea typeface="Times New Roman"/>
                <a:cs typeface="Times New Roman"/>
                <a:sym typeface="Times New Roman"/>
              </a:rPr>
              <a:t>1.0 British thermal unit (Btu) = 1055 joules (1.055 kJ) </a:t>
            </a:r>
            <a:endParaRPr/>
          </a:p>
          <a:p>
            <a:pPr indent="-342900" lvl="0" marL="342900" marR="0" rtl="0" algn="l">
              <a:lnSpc>
                <a:spcPct val="100000"/>
              </a:lnSpc>
              <a:spcBef>
                <a:spcPts val="480"/>
              </a:spcBef>
              <a:spcAft>
                <a:spcPts val="0"/>
              </a:spcAft>
              <a:buClr>
                <a:schemeClr val="dk1"/>
              </a:buClr>
              <a:buSzPts val="1450"/>
              <a:buFont typeface="Arial"/>
              <a:buChar char="●"/>
            </a:pPr>
            <a:r>
              <a:rPr b="0" i="0" lang="en" sz="2400" u="none" cap="none" strike="noStrike">
                <a:solidFill>
                  <a:schemeClr val="dk1"/>
                </a:solidFill>
                <a:latin typeface="Times New Roman"/>
                <a:ea typeface="Times New Roman"/>
                <a:cs typeface="Times New Roman"/>
                <a:sym typeface="Times New Roman"/>
              </a:rPr>
              <a:t>1.0 Quad = One quadrillion Btu (10</a:t>
            </a:r>
            <a:r>
              <a:rPr b="0" baseline="30000" i="0" lang="en" sz="2400" u="none" cap="none" strike="noStrike">
                <a:solidFill>
                  <a:schemeClr val="dk1"/>
                </a:solidFill>
                <a:latin typeface="Times New Roman"/>
                <a:ea typeface="Times New Roman"/>
                <a:cs typeface="Times New Roman"/>
                <a:sym typeface="Times New Roman"/>
              </a:rPr>
              <a:t>15</a:t>
            </a:r>
            <a:r>
              <a:rPr b="0" i="0" lang="en" sz="2400" u="none" cap="none" strike="noStrike">
                <a:solidFill>
                  <a:schemeClr val="dk1"/>
                </a:solidFill>
                <a:latin typeface="Times New Roman"/>
                <a:ea typeface="Times New Roman"/>
                <a:cs typeface="Times New Roman"/>
                <a:sym typeface="Times New Roman"/>
              </a:rPr>
              <a:t> Btu) = 1.055 exajoules (EJ), or approximately 172 million barrels of oil equivalent (boe) </a:t>
            </a:r>
            <a:endParaRPr/>
          </a:p>
          <a:p>
            <a:pPr indent="-342900" lvl="0" marL="342900" marR="0" rtl="0" algn="l">
              <a:lnSpc>
                <a:spcPct val="100000"/>
              </a:lnSpc>
              <a:spcBef>
                <a:spcPts val="480"/>
              </a:spcBef>
              <a:spcAft>
                <a:spcPts val="0"/>
              </a:spcAft>
              <a:buClr>
                <a:schemeClr val="dk1"/>
              </a:buClr>
              <a:buSzPts val="1450"/>
              <a:buFont typeface="Arial"/>
              <a:buChar char="●"/>
            </a:pPr>
            <a:r>
              <a:rPr b="0" i="0" lang="en" sz="2400" u="none" cap="none" strike="noStrike">
                <a:solidFill>
                  <a:schemeClr val="dk1"/>
                </a:solidFill>
                <a:latin typeface="Times New Roman"/>
                <a:ea typeface="Times New Roman"/>
                <a:cs typeface="Times New Roman"/>
                <a:sym typeface="Times New Roman"/>
              </a:rPr>
              <a:t>1000 Btu/lb = 2.33 gigajoules per tonne (GJ/t) </a:t>
            </a:r>
            <a:endParaRPr/>
          </a:p>
          <a:p>
            <a:pPr indent="-342900" lvl="0" marL="342900" marR="0" rtl="0" algn="l">
              <a:lnSpc>
                <a:spcPct val="100000"/>
              </a:lnSpc>
              <a:spcBef>
                <a:spcPts val="480"/>
              </a:spcBef>
              <a:spcAft>
                <a:spcPts val="0"/>
              </a:spcAft>
              <a:buClr>
                <a:schemeClr val="dk1"/>
              </a:buClr>
              <a:buSzPts val="1450"/>
              <a:buFont typeface="Arial"/>
              <a:buChar char="●"/>
            </a:pPr>
            <a:r>
              <a:rPr b="0" i="0" lang="en" sz="2400" u="none" cap="none" strike="noStrike">
                <a:solidFill>
                  <a:schemeClr val="dk1"/>
                </a:solidFill>
                <a:latin typeface="Times New Roman"/>
                <a:ea typeface="Times New Roman"/>
                <a:cs typeface="Times New Roman"/>
                <a:sym typeface="Times New Roman"/>
              </a:rPr>
              <a:t>1000 Btu/US gallon = 0.279 megajoules per liter (MJ/l) </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39"/>
          <p:cNvSpPr txBox="1"/>
          <p:nvPr>
            <p:ph type="title"/>
          </p:nvPr>
        </p:nvSpPr>
        <p:spPr>
          <a:xfrm>
            <a:off x="609600" y="1524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 sz="4000" u="none" cap="none" strike="noStrike">
                <a:solidFill>
                  <a:srgbClr val="800000"/>
                </a:solidFill>
                <a:latin typeface="Times New Roman"/>
                <a:ea typeface="Times New Roman"/>
                <a:cs typeface="Times New Roman"/>
                <a:sym typeface="Times New Roman"/>
              </a:rPr>
              <a:t>Massive Increase in Fossil Fuel Use and CO</a:t>
            </a:r>
            <a:r>
              <a:rPr b="1" baseline="-25000" i="0" lang="en" sz="4000" u="none" cap="none" strike="noStrike">
                <a:solidFill>
                  <a:srgbClr val="800000"/>
                </a:solidFill>
                <a:latin typeface="Times New Roman"/>
                <a:ea typeface="Times New Roman"/>
                <a:cs typeface="Times New Roman"/>
                <a:sym typeface="Times New Roman"/>
              </a:rPr>
              <a:t>2</a:t>
            </a:r>
            <a:r>
              <a:rPr b="1" i="0" lang="en" sz="4000" u="none" cap="none" strike="noStrike">
                <a:solidFill>
                  <a:srgbClr val="800000"/>
                </a:solidFill>
                <a:latin typeface="Times New Roman"/>
                <a:ea typeface="Times New Roman"/>
                <a:cs typeface="Times New Roman"/>
                <a:sym typeface="Times New Roman"/>
              </a:rPr>
              <a:t> emissions. </a:t>
            </a:r>
            <a:endParaRPr/>
          </a:p>
        </p:txBody>
      </p:sp>
      <p:sp>
        <p:nvSpPr>
          <p:cNvPr id="256" name="Google Shape;256;p39"/>
          <p:cNvSpPr txBox="1"/>
          <p:nvPr>
            <p:ph idx="1" type="body"/>
          </p:nvPr>
        </p:nvSpPr>
        <p:spPr>
          <a:xfrm>
            <a:off x="457200" y="1219200"/>
            <a:ext cx="8229600" cy="4937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Font typeface="Arial"/>
              <a:buNone/>
            </a:pPr>
            <a:r>
              <a:t/>
            </a:r>
            <a:endParaRPr b="0" i="0" sz="3000" u="none" cap="none" strike="noStrike">
              <a:solidFill>
                <a:srgbClr val="0000FF"/>
              </a:solidFill>
              <a:latin typeface="Arial"/>
              <a:ea typeface="Arial"/>
              <a:cs typeface="Arial"/>
              <a:sym typeface="Arial"/>
            </a:endParaRPr>
          </a:p>
        </p:txBody>
      </p:sp>
      <p:pic>
        <p:nvPicPr>
          <p:cNvPr id="257" name="Google Shape;257;p39"/>
          <p:cNvPicPr preferRelativeResize="0"/>
          <p:nvPr/>
        </p:nvPicPr>
        <p:blipFill rotWithShape="1">
          <a:blip r:embed="rId3">
            <a:alphaModFix/>
          </a:blip>
          <a:srcRect b="0" l="0" r="0" t="0"/>
          <a:stretch/>
        </p:blipFill>
        <p:spPr>
          <a:xfrm>
            <a:off x="720725" y="1447800"/>
            <a:ext cx="7813675" cy="54101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40"/>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t/>
            </a:r>
            <a:endParaRPr b="1" i="0" sz="3600" u="none" cap="none" strike="noStrike">
              <a:solidFill>
                <a:srgbClr val="C73C39"/>
              </a:solidFill>
              <a:latin typeface="Arial"/>
              <a:ea typeface="Arial"/>
              <a:cs typeface="Arial"/>
              <a:sym typeface="Arial"/>
            </a:endParaRPr>
          </a:p>
        </p:txBody>
      </p:sp>
      <p:sp>
        <p:nvSpPr>
          <p:cNvPr id="264" name="Google Shape;264;p40"/>
          <p:cNvSpPr txBox="1"/>
          <p:nvPr>
            <p:ph idx="1" type="body"/>
          </p:nvPr>
        </p:nvSpPr>
        <p:spPr>
          <a:xfrm>
            <a:off x="457200" y="1219200"/>
            <a:ext cx="8229600" cy="4937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Font typeface="Arial"/>
              <a:buNone/>
            </a:pPr>
            <a:r>
              <a:t/>
            </a:r>
            <a:endParaRPr b="0" i="0" sz="3000" u="none" cap="none" strike="noStrike">
              <a:solidFill>
                <a:srgbClr val="0000FF"/>
              </a:solidFill>
              <a:latin typeface="Arial"/>
              <a:ea typeface="Arial"/>
              <a:cs typeface="Arial"/>
              <a:sym typeface="Arial"/>
            </a:endParaRPr>
          </a:p>
        </p:txBody>
      </p:sp>
      <p:sp>
        <p:nvSpPr>
          <p:cNvPr id="265" name="Google Shape;265;p40"/>
          <p:cNvSpPr txBox="1"/>
          <p:nvPr>
            <p:ph idx="10" type="dt"/>
          </p:nvPr>
        </p:nvSpPr>
        <p:spPr>
          <a:xfrm>
            <a:off x="685800" y="6477000"/>
            <a:ext cx="1904999"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6600"/>
              </a:buClr>
              <a:buFont typeface="Times New Roman"/>
              <a:buNone/>
            </a:pPr>
            <a:r>
              <a:rPr b="1" i="0" lang="en" sz="1400" u="none" cap="none" strike="noStrike">
                <a:solidFill>
                  <a:srgbClr val="FF6600"/>
                </a:solidFill>
                <a:latin typeface="Times New Roman"/>
                <a:ea typeface="Times New Roman"/>
                <a:cs typeface="Times New Roman"/>
                <a:sym typeface="Times New Roman"/>
              </a:rPr>
              <a:t>Tue, July 24, 2008</a:t>
            </a:r>
            <a:endParaRPr/>
          </a:p>
        </p:txBody>
      </p:sp>
      <p:sp>
        <p:nvSpPr>
          <p:cNvPr id="266" name="Google Shape;266;p40"/>
          <p:cNvSpPr txBox="1"/>
          <p:nvPr>
            <p:ph idx="11" type="ftr"/>
          </p:nvPr>
        </p:nvSpPr>
        <p:spPr>
          <a:xfrm>
            <a:off x="2590800" y="6434137"/>
            <a:ext cx="3657600"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CC0000"/>
              </a:buClr>
              <a:buFont typeface="Times New Roman"/>
              <a:buNone/>
            </a:pPr>
            <a:r>
              <a:rPr b="1" i="1" lang="en" sz="1600" u="none" cap="none" strike="noStrike">
                <a:solidFill>
                  <a:srgbClr val="CC0000"/>
                </a:solidFill>
                <a:latin typeface="Times New Roman"/>
                <a:ea typeface="Times New Roman"/>
                <a:cs typeface="Times New Roman"/>
                <a:sym typeface="Times New Roman"/>
              </a:rPr>
              <a:t>AM220 Lecture 6</a:t>
            </a:r>
            <a:endParaRPr/>
          </a:p>
        </p:txBody>
      </p:sp>
      <p:pic>
        <p:nvPicPr>
          <p:cNvPr id="267" name="Google Shape;267;p40"/>
          <p:cNvPicPr preferRelativeResize="0"/>
          <p:nvPr/>
        </p:nvPicPr>
        <p:blipFill rotWithShape="1">
          <a:blip r:embed="rId3">
            <a:alphaModFix/>
          </a:blip>
          <a:srcRect b="0" l="0" r="0" t="0"/>
          <a:stretch/>
        </p:blipFill>
        <p:spPr>
          <a:xfrm>
            <a:off x="0" y="0"/>
            <a:ext cx="9143999" cy="68579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41"/>
          <p:cNvSpPr txBox="1"/>
          <p:nvPr>
            <p:ph type="title"/>
          </p:nvPr>
        </p:nvSpPr>
        <p:spPr>
          <a:xfrm>
            <a:off x="457200" y="152400"/>
            <a:ext cx="8229600" cy="99059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1" i="0" lang="en" sz="3600" u="none" cap="none" strike="noStrike">
                <a:solidFill>
                  <a:srgbClr val="C73C39"/>
                </a:solidFill>
                <a:latin typeface="Arial"/>
                <a:ea typeface="Arial"/>
                <a:cs typeface="Arial"/>
                <a:sym typeface="Arial"/>
              </a:rPr>
              <a:t>Aggregate Contributions of Major GHG Emitting Countries: 2005</a:t>
            </a:r>
            <a:endParaRPr/>
          </a:p>
        </p:txBody>
      </p:sp>
      <p:sp>
        <p:nvSpPr>
          <p:cNvPr id="273" name="Google Shape;273;p41"/>
          <p:cNvSpPr txBox="1"/>
          <p:nvPr>
            <p:ph idx="1" type="body"/>
          </p:nvPr>
        </p:nvSpPr>
        <p:spPr>
          <a:xfrm>
            <a:off x="457200" y="1219200"/>
            <a:ext cx="8229600" cy="493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FF"/>
              </a:buClr>
              <a:buFont typeface="Arial"/>
              <a:buNone/>
            </a:pPr>
            <a:r>
              <a:t/>
            </a:r>
            <a:endParaRPr b="0" i="0" sz="3000" u="none" cap="none" strike="noStrike">
              <a:solidFill>
                <a:srgbClr val="0000FF"/>
              </a:solidFill>
              <a:latin typeface="Arial"/>
              <a:ea typeface="Arial"/>
              <a:cs typeface="Arial"/>
              <a:sym typeface="Arial"/>
            </a:endParaRPr>
          </a:p>
        </p:txBody>
      </p:sp>
      <p:pic>
        <p:nvPicPr>
          <p:cNvPr id="274" name="Google Shape;274;p41"/>
          <p:cNvPicPr preferRelativeResize="0"/>
          <p:nvPr/>
        </p:nvPicPr>
        <p:blipFill rotWithShape="1">
          <a:blip r:embed="rId3">
            <a:alphaModFix/>
          </a:blip>
          <a:srcRect b="0" l="0" r="0" t="0"/>
          <a:stretch/>
        </p:blipFill>
        <p:spPr>
          <a:xfrm>
            <a:off x="534525" y="1219200"/>
            <a:ext cx="8076074" cy="5567324"/>
          </a:xfrm>
          <a:prstGeom prst="rect">
            <a:avLst/>
          </a:prstGeom>
          <a:noFill/>
          <a:ln>
            <a:noFill/>
          </a:ln>
        </p:spPr>
      </p:pic>
      <p:sp>
        <p:nvSpPr>
          <p:cNvPr id="275" name="Google Shape;275;p41"/>
          <p:cNvSpPr txBox="1"/>
          <p:nvPr/>
        </p:nvSpPr>
        <p:spPr>
          <a:xfrm>
            <a:off x="3176575" y="6557925"/>
            <a:ext cx="5957700" cy="2753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b="0" i="0" lang="en" sz="1000" u="none" cap="none" strike="noStrike">
                <a:solidFill>
                  <a:srgbClr val="000000"/>
                </a:solidFill>
                <a:latin typeface="Arial"/>
                <a:ea typeface="Arial"/>
                <a:cs typeface="Arial"/>
                <a:sym typeface="Arial"/>
              </a:rPr>
              <a:t>http://www.wri.org/resources/charts-graphs/aggregate-contributions-major-ghg-emitting-countries-2005</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42"/>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 sz="3600" u="none" cap="none" strike="noStrike">
                <a:solidFill>
                  <a:srgbClr val="C73C39"/>
                </a:solidFill>
                <a:latin typeface="Arial"/>
                <a:ea typeface="Arial"/>
                <a:cs typeface="Arial"/>
                <a:sym typeface="Arial"/>
              </a:rPr>
              <a:t>Country-Wise Total Cumulative GHG Emissions</a:t>
            </a:r>
            <a:endParaRPr/>
          </a:p>
        </p:txBody>
      </p:sp>
      <p:pic>
        <p:nvPicPr>
          <p:cNvPr id="282" name="Google Shape;282;p42"/>
          <p:cNvPicPr preferRelativeResize="0"/>
          <p:nvPr/>
        </p:nvPicPr>
        <p:blipFill rotWithShape="1">
          <a:blip r:embed="rId3">
            <a:alphaModFix/>
          </a:blip>
          <a:srcRect b="0" l="0" r="0" t="8349"/>
          <a:stretch/>
        </p:blipFill>
        <p:spPr>
          <a:xfrm>
            <a:off x="76200" y="1143000"/>
            <a:ext cx="8991599" cy="5715000"/>
          </a:xfrm>
          <a:prstGeom prst="rect">
            <a:avLst/>
          </a:prstGeom>
          <a:noFill/>
          <a:ln>
            <a:noFill/>
          </a:ln>
        </p:spPr>
      </p:pic>
      <p:sp>
        <p:nvSpPr>
          <p:cNvPr id="283" name="Google Shape;283;p42"/>
          <p:cNvSpPr txBox="1"/>
          <p:nvPr/>
        </p:nvSpPr>
        <p:spPr>
          <a:xfrm>
            <a:off x="3191674" y="6454250"/>
            <a:ext cx="5037925" cy="392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b="0" i="0" lang="en" sz="1000" u="none" cap="none" strike="noStrike">
                <a:solidFill>
                  <a:srgbClr val="000000"/>
                </a:solidFill>
                <a:latin typeface="Arial"/>
                <a:ea typeface="Arial"/>
                <a:cs typeface="Arial"/>
                <a:sym typeface="Arial"/>
              </a:rPr>
              <a:t>http://www.pbl.nl/en/publications/countries-contributions-to-climate-change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3"/>
          <p:cNvSpPr txBox="1"/>
          <p:nvPr>
            <p:ph type="title"/>
          </p:nvPr>
        </p:nvSpPr>
        <p:spPr>
          <a:xfrm>
            <a:off x="457200" y="152400"/>
            <a:ext cx="8229600" cy="99059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1" i="0" lang="en" sz="3600" u="none" cap="none" strike="noStrike">
                <a:solidFill>
                  <a:srgbClr val="C73C39"/>
                </a:solidFill>
                <a:latin typeface="Arial"/>
                <a:ea typeface="Arial"/>
                <a:cs typeface="Arial"/>
                <a:sym typeface="Arial"/>
              </a:rPr>
              <a:t>GHG Emissions Countries</a:t>
            </a:r>
            <a:endParaRPr/>
          </a:p>
        </p:txBody>
      </p:sp>
      <p:sp>
        <p:nvSpPr>
          <p:cNvPr id="289" name="Google Shape;289;p43"/>
          <p:cNvSpPr txBox="1"/>
          <p:nvPr>
            <p:ph idx="1" type="body"/>
          </p:nvPr>
        </p:nvSpPr>
        <p:spPr>
          <a:xfrm>
            <a:off x="457200" y="1219200"/>
            <a:ext cx="8229600" cy="493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FF"/>
              </a:buClr>
              <a:buFont typeface="Arial"/>
              <a:buNone/>
            </a:pPr>
            <a:r>
              <a:t/>
            </a:r>
            <a:endParaRPr b="0" i="0" sz="3000" u="none" cap="none" strike="noStrike">
              <a:solidFill>
                <a:srgbClr val="0000FF"/>
              </a:solidFill>
              <a:latin typeface="Arial"/>
              <a:ea typeface="Arial"/>
              <a:cs typeface="Arial"/>
              <a:sym typeface="Arial"/>
            </a:endParaRPr>
          </a:p>
        </p:txBody>
      </p:sp>
      <p:pic>
        <p:nvPicPr>
          <p:cNvPr id="290" name="Google Shape;290;p43"/>
          <p:cNvPicPr preferRelativeResize="0"/>
          <p:nvPr/>
        </p:nvPicPr>
        <p:blipFill rotWithShape="1">
          <a:blip r:embed="rId3">
            <a:alphaModFix/>
          </a:blip>
          <a:srcRect b="0" l="0" r="0" t="0"/>
          <a:stretch/>
        </p:blipFill>
        <p:spPr>
          <a:xfrm>
            <a:off x="76200" y="1371600"/>
            <a:ext cx="8991600" cy="4705350"/>
          </a:xfrm>
          <a:prstGeom prst="rect">
            <a:avLst/>
          </a:prstGeom>
          <a:noFill/>
          <a:ln>
            <a:noFill/>
          </a:ln>
        </p:spPr>
      </p:pic>
      <p:sp>
        <p:nvSpPr>
          <p:cNvPr id="291" name="Google Shape;291;p43"/>
          <p:cNvSpPr txBox="1"/>
          <p:nvPr/>
        </p:nvSpPr>
        <p:spPr>
          <a:xfrm>
            <a:off x="0" y="6400800"/>
            <a:ext cx="7772400" cy="4745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b="0" i="0" lang="en" sz="1000" u="none" cap="none" strike="noStrike">
                <a:solidFill>
                  <a:srgbClr val="000000"/>
                </a:solidFill>
                <a:latin typeface="Arial"/>
                <a:ea typeface="Arial"/>
                <a:cs typeface="Arial"/>
                <a:sym typeface="Arial"/>
              </a:rPr>
              <a:t>http://www.resilience.org/stories/2010-12-09/china-can-slow-global-warming-if-us-won%E2%80%99t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44"/>
          <p:cNvSpPr txBox="1"/>
          <p:nvPr>
            <p:ph type="title"/>
          </p:nvPr>
        </p:nvSpPr>
        <p:spPr>
          <a:xfrm>
            <a:off x="457200" y="152400"/>
            <a:ext cx="8229600" cy="99059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1" i="0" lang="en" sz="3600" u="none" cap="none" strike="noStrike">
                <a:solidFill>
                  <a:srgbClr val="C73C39"/>
                </a:solidFill>
                <a:latin typeface="Arial"/>
                <a:ea typeface="Arial"/>
                <a:cs typeface="Arial"/>
                <a:sym typeface="Arial"/>
              </a:rPr>
              <a:t>Country-Wise Per Capita CO</a:t>
            </a:r>
            <a:r>
              <a:rPr b="1" baseline="-25000" i="0" lang="en" sz="3600" u="none" cap="none" strike="noStrike">
                <a:solidFill>
                  <a:srgbClr val="C73C39"/>
                </a:solidFill>
                <a:latin typeface="Arial"/>
                <a:ea typeface="Arial"/>
                <a:cs typeface="Arial"/>
                <a:sym typeface="Arial"/>
              </a:rPr>
              <a:t>2</a:t>
            </a:r>
            <a:r>
              <a:rPr b="1" i="0" lang="en" sz="3600" u="none" cap="none" strike="noStrike">
                <a:solidFill>
                  <a:srgbClr val="C73C39"/>
                </a:solidFill>
                <a:latin typeface="Arial"/>
                <a:ea typeface="Arial"/>
                <a:cs typeface="Arial"/>
                <a:sym typeface="Arial"/>
              </a:rPr>
              <a:t> Emissions</a:t>
            </a:r>
            <a:endParaRPr/>
          </a:p>
        </p:txBody>
      </p:sp>
      <p:sp>
        <p:nvSpPr>
          <p:cNvPr id="297" name="Google Shape;297;p44"/>
          <p:cNvSpPr txBox="1"/>
          <p:nvPr>
            <p:ph idx="1" type="body"/>
          </p:nvPr>
        </p:nvSpPr>
        <p:spPr>
          <a:xfrm>
            <a:off x="457200" y="1219200"/>
            <a:ext cx="8229600" cy="493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FF"/>
              </a:buClr>
              <a:buFont typeface="Arial"/>
              <a:buNone/>
            </a:pPr>
            <a:r>
              <a:t/>
            </a:r>
            <a:endParaRPr b="0" i="0" sz="3000" u="none" cap="none" strike="noStrike">
              <a:solidFill>
                <a:srgbClr val="0000FF"/>
              </a:solidFill>
              <a:latin typeface="Arial"/>
              <a:ea typeface="Arial"/>
              <a:cs typeface="Arial"/>
              <a:sym typeface="Arial"/>
            </a:endParaRPr>
          </a:p>
        </p:txBody>
      </p:sp>
      <p:pic>
        <p:nvPicPr>
          <p:cNvPr id="298" name="Google Shape;298;p44"/>
          <p:cNvPicPr preferRelativeResize="0"/>
          <p:nvPr/>
        </p:nvPicPr>
        <p:blipFill rotWithShape="1">
          <a:blip r:embed="rId3">
            <a:alphaModFix/>
          </a:blip>
          <a:srcRect b="0" l="0" r="0" t="0"/>
          <a:stretch/>
        </p:blipFill>
        <p:spPr>
          <a:xfrm>
            <a:off x="229425" y="1143000"/>
            <a:ext cx="8651625" cy="55131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45"/>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t/>
            </a:r>
            <a:endParaRPr b="1" i="0" sz="3600" u="none" cap="none" strike="noStrike">
              <a:solidFill>
                <a:srgbClr val="C73C39"/>
              </a:solidFill>
              <a:latin typeface="Arial"/>
              <a:ea typeface="Arial"/>
              <a:cs typeface="Arial"/>
              <a:sym typeface="Arial"/>
            </a:endParaRPr>
          </a:p>
        </p:txBody>
      </p:sp>
      <p:sp>
        <p:nvSpPr>
          <p:cNvPr id="305" name="Google Shape;305;p45"/>
          <p:cNvSpPr txBox="1"/>
          <p:nvPr>
            <p:ph idx="1" type="body"/>
          </p:nvPr>
        </p:nvSpPr>
        <p:spPr>
          <a:xfrm>
            <a:off x="457200" y="1219200"/>
            <a:ext cx="8229600" cy="49377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If OIL is running out, why not use COAL?</a:t>
            </a:r>
            <a:endParaRPr/>
          </a:p>
          <a:p>
            <a:pPr indent="-342900" lvl="0" marL="342900" marR="0" rtl="0" algn="ctr">
              <a:lnSpc>
                <a:spcPct val="100000"/>
              </a:lnSpc>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Surely, there’s plenty of it.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46"/>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Times New Roman"/>
              <a:buNone/>
            </a:pPr>
            <a:r>
              <a:rPr b="1" i="0" lang="en" sz="4000" u="none" cap="none" strike="noStrike">
                <a:solidFill>
                  <a:srgbClr val="800000"/>
                </a:solidFill>
                <a:latin typeface="Times New Roman"/>
                <a:ea typeface="Times New Roman"/>
                <a:cs typeface="Times New Roman"/>
                <a:sym typeface="Times New Roman"/>
              </a:rPr>
              <a:t>Advantages of Coal</a:t>
            </a:r>
            <a:endParaRPr/>
          </a:p>
        </p:txBody>
      </p:sp>
      <p:sp>
        <p:nvSpPr>
          <p:cNvPr id="312" name="Google Shape;312;p46"/>
          <p:cNvSpPr txBox="1"/>
          <p:nvPr>
            <p:ph idx="1" type="body"/>
          </p:nvPr>
        </p:nvSpPr>
        <p:spPr>
          <a:xfrm>
            <a:off x="46500" y="985200"/>
            <a:ext cx="9043800" cy="55827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00000"/>
              </a:lnSpc>
              <a:spcBef>
                <a:spcPts val="0"/>
              </a:spcBef>
              <a:spcAft>
                <a:spcPts val="0"/>
              </a:spcAft>
              <a:buClr>
                <a:srgbClr val="073763"/>
              </a:buClr>
              <a:buSzPts val="2800"/>
              <a:buFont typeface="Arial"/>
              <a:buChar char="●"/>
            </a:pPr>
            <a:r>
              <a:rPr b="0" i="0" lang="en" sz="2800" u="none" cap="none" strike="noStrike">
                <a:solidFill>
                  <a:srgbClr val="073763"/>
                </a:solidFill>
                <a:latin typeface="Arial"/>
                <a:ea typeface="Arial"/>
                <a:cs typeface="Arial"/>
                <a:sym typeface="Arial"/>
              </a:rPr>
              <a:t>World reserves are relatively more plentiful</a:t>
            </a:r>
            <a:endParaRPr/>
          </a:p>
          <a:p>
            <a:pPr indent="-406400" lvl="0" marL="457200" marR="0" rtl="0" algn="l">
              <a:lnSpc>
                <a:spcPct val="100000"/>
              </a:lnSpc>
              <a:spcBef>
                <a:spcPts val="0"/>
              </a:spcBef>
              <a:spcAft>
                <a:spcPts val="0"/>
              </a:spcAft>
              <a:buClr>
                <a:srgbClr val="073763"/>
              </a:buClr>
              <a:buSzPts val="2800"/>
              <a:buFont typeface="Arial"/>
              <a:buChar char="●"/>
            </a:pPr>
            <a:r>
              <a:rPr b="0" i="0" lang="en" sz="2800" u="none" cap="none" strike="noStrike">
                <a:solidFill>
                  <a:srgbClr val="073763"/>
                </a:solidFill>
                <a:latin typeface="Arial"/>
                <a:ea typeface="Arial"/>
                <a:cs typeface="Arial"/>
                <a:sym typeface="Arial"/>
              </a:rPr>
              <a:t>Technology is old and established</a:t>
            </a:r>
            <a:endParaRPr/>
          </a:p>
          <a:p>
            <a:pPr indent="-406400" lvl="0" marL="457200" marR="0" rtl="0" algn="l">
              <a:lnSpc>
                <a:spcPct val="100000"/>
              </a:lnSpc>
              <a:spcBef>
                <a:spcPts val="0"/>
              </a:spcBef>
              <a:spcAft>
                <a:spcPts val="0"/>
              </a:spcAft>
              <a:buClr>
                <a:srgbClr val="073763"/>
              </a:buClr>
              <a:buSzPts val="2800"/>
              <a:buFont typeface="Arial"/>
              <a:buChar char="●"/>
            </a:pPr>
            <a:r>
              <a:rPr b="0" i="0" lang="en" sz="2800" u="none" cap="none" strike="noStrike">
                <a:solidFill>
                  <a:srgbClr val="073763"/>
                </a:solidFill>
                <a:latin typeface="Arial"/>
                <a:ea typeface="Arial"/>
                <a:cs typeface="Arial"/>
                <a:sym typeface="Arial"/>
              </a:rPr>
              <a:t>High energy content. </a:t>
            </a:r>
            <a:endParaRPr/>
          </a:p>
          <a:p>
            <a:pPr indent="-406400" lvl="0" marL="457200" marR="0" rtl="0" algn="l">
              <a:lnSpc>
                <a:spcPct val="100000"/>
              </a:lnSpc>
              <a:spcBef>
                <a:spcPts val="0"/>
              </a:spcBef>
              <a:spcAft>
                <a:spcPts val="0"/>
              </a:spcAft>
              <a:buClr>
                <a:srgbClr val="073763"/>
              </a:buClr>
              <a:buSzPts val="2800"/>
              <a:buFont typeface="Arial"/>
              <a:buChar char="●"/>
            </a:pPr>
            <a:r>
              <a:rPr b="0" i="0" lang="en" sz="2800" u="none" cap="none" strike="noStrike">
                <a:solidFill>
                  <a:srgbClr val="073763"/>
                </a:solidFill>
                <a:latin typeface="Arial"/>
                <a:ea typeface="Arial"/>
                <a:cs typeface="Arial"/>
                <a:sym typeface="Arial"/>
              </a:rPr>
              <a:t>Solid fuel is easy to transport. </a:t>
            </a:r>
            <a:endParaRPr/>
          </a:p>
          <a:p>
            <a:pPr indent="-406400" lvl="0" marL="457200" marR="0" rtl="0" algn="l">
              <a:lnSpc>
                <a:spcPct val="100000"/>
              </a:lnSpc>
              <a:spcBef>
                <a:spcPts val="0"/>
              </a:spcBef>
              <a:spcAft>
                <a:spcPts val="0"/>
              </a:spcAft>
              <a:buClr>
                <a:srgbClr val="073763"/>
              </a:buClr>
              <a:buSzPts val="2800"/>
              <a:buFont typeface="Arial"/>
              <a:buChar char="●"/>
            </a:pPr>
            <a:r>
              <a:rPr b="0" i="0" lang="en" sz="2800" u="none" cap="none" strike="noStrike">
                <a:solidFill>
                  <a:srgbClr val="073763"/>
                </a:solidFill>
                <a:latin typeface="Arial"/>
                <a:ea typeface="Arial"/>
                <a:cs typeface="Arial"/>
                <a:sym typeface="Arial"/>
              </a:rPr>
              <a:t>New technologies such as clean coal technology, gasification, reforming etc. are coming up.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47"/>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Times New Roman"/>
              <a:buNone/>
            </a:pPr>
            <a:r>
              <a:rPr b="1" i="0" lang="en" sz="4000" u="none" cap="none" strike="noStrike">
                <a:solidFill>
                  <a:srgbClr val="800000"/>
                </a:solidFill>
                <a:latin typeface="Times New Roman"/>
                <a:ea typeface="Times New Roman"/>
                <a:cs typeface="Times New Roman"/>
                <a:sym typeface="Times New Roman"/>
              </a:rPr>
              <a:t>Coal Mining</a:t>
            </a:r>
            <a:endParaRPr/>
          </a:p>
        </p:txBody>
      </p:sp>
      <p:sp>
        <p:nvSpPr>
          <p:cNvPr id="319" name="Google Shape;319;p47"/>
          <p:cNvSpPr txBox="1"/>
          <p:nvPr>
            <p:ph idx="1" type="body"/>
          </p:nvPr>
        </p:nvSpPr>
        <p:spPr>
          <a:xfrm>
            <a:off x="46500" y="985200"/>
            <a:ext cx="9043800" cy="5582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A coal mine in Bihar, India.</a:t>
            </a:r>
            <a:endParaRPr/>
          </a:p>
        </p:txBody>
      </p:sp>
      <p:pic>
        <p:nvPicPr>
          <p:cNvPr id="320" name="Google Shape;320;p47"/>
          <p:cNvPicPr preferRelativeResize="0"/>
          <p:nvPr/>
        </p:nvPicPr>
        <p:blipFill rotWithShape="1">
          <a:blip r:embed="rId3">
            <a:alphaModFix/>
          </a:blip>
          <a:srcRect b="0" l="0" r="0" t="0"/>
          <a:stretch/>
        </p:blipFill>
        <p:spPr>
          <a:xfrm>
            <a:off x="609600" y="1531937"/>
            <a:ext cx="7848599" cy="464026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48"/>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 sz="4000" u="none" cap="none" strike="noStrike">
                <a:solidFill>
                  <a:srgbClr val="800000"/>
                </a:solidFill>
                <a:latin typeface="Times New Roman"/>
                <a:ea typeface="Times New Roman"/>
                <a:cs typeface="Times New Roman"/>
                <a:sym typeface="Times New Roman"/>
              </a:rPr>
              <a:t>Emission of gases</a:t>
            </a:r>
            <a:endParaRPr/>
          </a:p>
        </p:txBody>
      </p:sp>
      <p:pic>
        <p:nvPicPr>
          <p:cNvPr id="327" name="Google Shape;327;p48"/>
          <p:cNvPicPr preferRelativeResize="0"/>
          <p:nvPr/>
        </p:nvPicPr>
        <p:blipFill rotWithShape="1">
          <a:blip r:embed="rId3">
            <a:alphaModFix/>
          </a:blip>
          <a:srcRect b="0" l="0" r="0" t="0"/>
          <a:stretch/>
        </p:blipFill>
        <p:spPr>
          <a:xfrm>
            <a:off x="609600" y="1447800"/>
            <a:ext cx="4190999" cy="5310187"/>
          </a:xfrm>
          <a:prstGeom prst="rect">
            <a:avLst/>
          </a:prstGeom>
          <a:noFill/>
          <a:ln>
            <a:noFill/>
          </a:ln>
        </p:spPr>
      </p:pic>
      <p:sp>
        <p:nvSpPr>
          <p:cNvPr id="328" name="Google Shape;328;p48"/>
          <p:cNvSpPr txBox="1"/>
          <p:nvPr>
            <p:ph idx="1" type="body"/>
          </p:nvPr>
        </p:nvSpPr>
        <p:spPr>
          <a:xfrm>
            <a:off x="609600" y="1447800"/>
            <a:ext cx="4190999" cy="5310188"/>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FF"/>
              </a:buClr>
              <a:buFont typeface="Arial"/>
              <a:buNone/>
            </a:pPr>
            <a:r>
              <a:t/>
            </a:r>
            <a:endParaRPr b="0" i="0" sz="3000" u="none" cap="none" strike="noStrike">
              <a:solidFill>
                <a:srgbClr val="0000FF"/>
              </a:solidFill>
              <a:latin typeface="Arial"/>
              <a:ea typeface="Arial"/>
              <a:cs typeface="Arial"/>
              <a:sym typeface="Arial"/>
            </a:endParaRPr>
          </a:p>
        </p:txBody>
      </p:sp>
      <p:pic>
        <p:nvPicPr>
          <p:cNvPr id="329" name="Google Shape;329;p48"/>
          <p:cNvPicPr preferRelativeResize="0"/>
          <p:nvPr/>
        </p:nvPicPr>
        <p:blipFill rotWithShape="1">
          <a:blip r:embed="rId4">
            <a:alphaModFix/>
          </a:blip>
          <a:srcRect b="0" l="0" r="0" t="0"/>
          <a:stretch/>
        </p:blipFill>
        <p:spPr>
          <a:xfrm>
            <a:off x="5037137" y="1447800"/>
            <a:ext cx="4030662" cy="531018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3"/>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 sz="4000" u="none" cap="none" strike="noStrike">
                <a:solidFill>
                  <a:srgbClr val="800000"/>
                </a:solidFill>
                <a:latin typeface="Times New Roman"/>
                <a:ea typeface="Times New Roman"/>
                <a:cs typeface="Times New Roman"/>
                <a:sym typeface="Times New Roman"/>
              </a:rPr>
              <a:t>Power Units</a:t>
            </a:r>
            <a:endParaRPr/>
          </a:p>
        </p:txBody>
      </p:sp>
      <p:sp>
        <p:nvSpPr>
          <p:cNvPr id="68" name="Google Shape;68;p13"/>
          <p:cNvSpPr txBox="1"/>
          <p:nvPr>
            <p:ph idx="1" type="body"/>
          </p:nvPr>
        </p:nvSpPr>
        <p:spPr>
          <a:xfrm>
            <a:off x="685800" y="1752600"/>
            <a:ext cx="7772400" cy="4495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1.0 watt = 1.0 joule/second = 3.413 Btu/hr </a:t>
            </a:r>
            <a:endParaRPr/>
          </a:p>
          <a:p>
            <a:pPr indent="-342900" lvl="0" marL="342900" marR="0" rtl="0" algn="l">
              <a:lnSpc>
                <a:spcPct val="100000"/>
              </a:lnSpc>
              <a:spcBef>
                <a:spcPts val="64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1.0 kilowatt (kW) = 3413 Btu/hr = 1.341 horsepower </a:t>
            </a:r>
            <a:endParaRPr/>
          </a:p>
          <a:p>
            <a:pPr indent="-342900" lvl="0" marL="342900" marR="0" rtl="0" algn="l">
              <a:lnSpc>
                <a:spcPct val="100000"/>
              </a:lnSpc>
              <a:spcBef>
                <a:spcPts val="64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1.0 kilowatt-hour (kWh) = 3.6 MJ = 3413 Btu </a:t>
            </a:r>
            <a:endParaRPr/>
          </a:p>
          <a:p>
            <a:pPr indent="-342900" lvl="0" marL="342900" marR="0" rtl="0" algn="l">
              <a:lnSpc>
                <a:spcPct val="100000"/>
              </a:lnSpc>
              <a:spcBef>
                <a:spcPts val="64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1.0 horsepower (hp) = 550 foot-pounds per second = 2545 Btu per hour = 745.7 watts = 0.746 kW </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49"/>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Times New Roman"/>
              <a:buNone/>
            </a:pPr>
            <a:r>
              <a:rPr b="1" i="0" lang="en" sz="4000" u="none" cap="none" strike="noStrike">
                <a:solidFill>
                  <a:srgbClr val="800000"/>
                </a:solidFill>
                <a:latin typeface="Times New Roman"/>
                <a:ea typeface="Times New Roman"/>
                <a:cs typeface="Times New Roman"/>
                <a:sym typeface="Times New Roman"/>
              </a:rPr>
              <a:t>Disadvantages of coal</a:t>
            </a:r>
            <a:endParaRPr/>
          </a:p>
        </p:txBody>
      </p:sp>
      <p:sp>
        <p:nvSpPr>
          <p:cNvPr id="336" name="Google Shape;336;p49"/>
          <p:cNvSpPr txBox="1"/>
          <p:nvPr>
            <p:ph idx="1" type="body"/>
          </p:nvPr>
        </p:nvSpPr>
        <p:spPr>
          <a:xfrm>
            <a:off x="46500" y="985200"/>
            <a:ext cx="9043800" cy="5582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Being a C-based fuel, causes greenhouse emissions. Coal is the largest contributor to the human-made increase of CO</a:t>
            </a:r>
            <a:r>
              <a:rPr b="0" baseline="-25000" i="0" lang="en" sz="2800" u="none" cap="none" strike="noStrike">
                <a:solidFill>
                  <a:schemeClr val="dk1"/>
                </a:solidFill>
                <a:latin typeface="Times New Roman"/>
                <a:ea typeface="Times New Roman"/>
                <a:cs typeface="Times New Roman"/>
                <a:sym typeface="Times New Roman"/>
              </a:rPr>
              <a:t>2</a:t>
            </a:r>
            <a:r>
              <a:rPr b="0" i="0" lang="en" sz="2800" u="none" cap="none" strike="noStrike">
                <a:solidFill>
                  <a:schemeClr val="dk1"/>
                </a:solidFill>
                <a:latin typeface="Times New Roman"/>
                <a:ea typeface="Times New Roman"/>
                <a:cs typeface="Times New Roman"/>
                <a:sym typeface="Times New Roman"/>
              </a:rPr>
              <a:t> in the air. </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Will run out in 56 years (in 2065) if current acceleration in its use continues.</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Extensive land degradation and pollution due to mining.</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100s of mi. tons of waste products (fly ash, bottom ash, flue gas desulfurization sludge) containing </a:t>
            </a:r>
            <a:r>
              <a:rPr b="1" i="0" lang="en" sz="2800" u="none" cap="none" strike="noStrike">
                <a:solidFill>
                  <a:schemeClr val="dk1"/>
                </a:solidFill>
                <a:latin typeface="Times New Roman"/>
                <a:ea typeface="Times New Roman"/>
                <a:cs typeface="Times New Roman"/>
                <a:sym typeface="Times New Roman"/>
              </a:rPr>
              <a:t>mercury, uranium, thorium, arsenic, and other heavy metals</a:t>
            </a:r>
            <a:r>
              <a:rPr b="0" i="0" lang="en" sz="2800" u="none" cap="none" strike="noStrike">
                <a:solidFill>
                  <a:schemeClr val="dk1"/>
                </a:solidFill>
                <a:latin typeface="Times New Roman"/>
                <a:ea typeface="Times New Roman"/>
                <a:cs typeface="Times New Roman"/>
                <a:sym typeface="Times New Roman"/>
              </a:rPr>
              <a:t> </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Acid rain from high sulfur coal </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Interference with groundwater and water table levels </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337" name="Google Shape;337;p49"/>
          <p:cNvSpPr/>
          <p:nvPr/>
        </p:nvSpPr>
        <p:spPr>
          <a:xfrm>
            <a:off x="1600200" y="6553200"/>
            <a:ext cx="4572000" cy="2769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 sz="1200" u="none" cap="none" strike="noStrike">
                <a:solidFill>
                  <a:schemeClr val="dk1"/>
                </a:solidFill>
                <a:latin typeface="Times New Roman"/>
                <a:ea typeface="Times New Roman"/>
                <a:cs typeface="Times New Roman"/>
                <a:sym typeface="Times New Roman"/>
              </a:rPr>
              <a:t>http://en.wikipedia.org/wiki/Coal#Environmental_effects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50"/>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Times New Roman"/>
              <a:buNone/>
            </a:pPr>
            <a:r>
              <a:rPr b="1" i="0" lang="en" sz="4000" u="none" cap="none" strike="noStrike">
                <a:solidFill>
                  <a:srgbClr val="800000"/>
                </a:solidFill>
                <a:latin typeface="Times New Roman"/>
                <a:ea typeface="Times New Roman"/>
                <a:cs typeface="Times New Roman"/>
                <a:sym typeface="Times New Roman"/>
              </a:rPr>
              <a:t>Disadvantages of coal</a:t>
            </a:r>
            <a:endParaRPr/>
          </a:p>
        </p:txBody>
      </p:sp>
      <p:sp>
        <p:nvSpPr>
          <p:cNvPr id="344" name="Google Shape;344;p50"/>
          <p:cNvSpPr txBox="1"/>
          <p:nvPr>
            <p:ph idx="1" type="body"/>
          </p:nvPr>
        </p:nvSpPr>
        <p:spPr>
          <a:xfrm>
            <a:off x="46500" y="985200"/>
            <a:ext cx="9043800" cy="5582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Contamination of land and waterways and destruction of homes from fly ash spills.  </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Dust nuisance </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Coal-fired power plants without effective fly ash capture are one of the largest sources of human-caused background radiation exposure </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Diseases caused by coal-fired power plants~24,000 lives/yr in USA</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51"/>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Times New Roman"/>
              <a:buNone/>
            </a:pPr>
            <a:r>
              <a:rPr b="1" i="0" lang="en" sz="4000" u="none" cap="none" strike="noStrike">
                <a:solidFill>
                  <a:srgbClr val="800000"/>
                </a:solidFill>
                <a:latin typeface="Times New Roman"/>
                <a:ea typeface="Times New Roman"/>
                <a:cs typeface="Times New Roman"/>
                <a:sym typeface="Times New Roman"/>
              </a:rPr>
              <a:t>Methods to control the pollution</a:t>
            </a:r>
            <a:endParaRPr/>
          </a:p>
        </p:txBody>
      </p:sp>
      <p:sp>
        <p:nvSpPr>
          <p:cNvPr id="351" name="Google Shape;351;p51"/>
          <p:cNvSpPr txBox="1"/>
          <p:nvPr>
            <p:ph idx="1" type="body"/>
          </p:nvPr>
        </p:nvSpPr>
        <p:spPr>
          <a:xfrm>
            <a:off x="46500" y="985200"/>
            <a:ext cx="9043800" cy="5582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Clean coal technology to burn coal more efficiently and will lesser toxic pollutants emitted.</a:t>
            </a:r>
            <a:endParaRPr/>
          </a:p>
          <a:p>
            <a:pPr indent="-342900" lvl="0" marL="342900" marR="0" rtl="0" algn="l">
              <a:lnSpc>
                <a:spcPct val="100000"/>
              </a:lnSpc>
              <a:spcBef>
                <a:spcPts val="64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Flue gas desulphurisation: removes the acid rain-producing sulphur oxides from the flue gas</a:t>
            </a:r>
            <a:endParaRPr/>
          </a:p>
          <a:p>
            <a:pPr indent="-342900" lvl="0" marL="342900" marR="0" rtl="0" algn="l">
              <a:lnSpc>
                <a:spcPct val="100000"/>
              </a:lnSpc>
              <a:spcBef>
                <a:spcPts val="640"/>
              </a:spcBef>
              <a:spcAft>
                <a:spcPts val="0"/>
              </a:spcAft>
              <a:buClr>
                <a:schemeClr val="dk1"/>
              </a:buClr>
              <a:buSzPts val="1900"/>
              <a:buFont typeface="Arial"/>
              <a:buChar char="●"/>
            </a:pPr>
            <a:r>
              <a:rPr b="1" i="0" lang="en" sz="3200" u="none" cap="none" strike="noStrike">
                <a:solidFill>
                  <a:schemeClr val="dk1"/>
                </a:solidFill>
                <a:latin typeface="Times New Roman"/>
                <a:ea typeface="Times New Roman"/>
                <a:cs typeface="Times New Roman"/>
                <a:sym typeface="Times New Roman"/>
              </a:rPr>
              <a:t>Yet combustion of coal invariably leads to CO</a:t>
            </a:r>
            <a:r>
              <a:rPr b="1" baseline="-25000" i="0" lang="en" sz="3200" u="none" cap="none" strike="noStrike">
                <a:solidFill>
                  <a:schemeClr val="dk1"/>
                </a:solidFill>
                <a:latin typeface="Times New Roman"/>
                <a:ea typeface="Times New Roman"/>
                <a:cs typeface="Times New Roman"/>
                <a:sym typeface="Times New Roman"/>
              </a:rPr>
              <a:t>2</a:t>
            </a:r>
            <a:r>
              <a:rPr b="1" i="0" lang="en" sz="3200" u="none" cap="none" strike="noStrike">
                <a:solidFill>
                  <a:schemeClr val="dk1"/>
                </a:solidFill>
                <a:latin typeface="Times New Roman"/>
                <a:ea typeface="Times New Roman"/>
                <a:cs typeface="Times New Roman"/>
                <a:sym typeface="Times New Roman"/>
              </a:rPr>
              <a:t> emissions and global warming</a:t>
            </a:r>
            <a:endParaRPr/>
          </a:p>
          <a:p>
            <a:pPr indent="-3429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52"/>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t/>
            </a:r>
            <a:endParaRPr b="1" i="0" sz="3600" u="none" cap="none" strike="noStrike">
              <a:solidFill>
                <a:srgbClr val="C73C39"/>
              </a:solidFill>
              <a:latin typeface="Arial"/>
              <a:ea typeface="Arial"/>
              <a:cs typeface="Arial"/>
              <a:sym typeface="Arial"/>
            </a:endParaRPr>
          </a:p>
        </p:txBody>
      </p:sp>
      <p:sp>
        <p:nvSpPr>
          <p:cNvPr id="358" name="Google Shape;358;p52"/>
          <p:cNvSpPr txBox="1"/>
          <p:nvPr>
            <p:ph idx="1" type="body"/>
          </p:nvPr>
        </p:nvSpPr>
        <p:spPr>
          <a:xfrm>
            <a:off x="457200" y="1219200"/>
            <a:ext cx="8229600" cy="49377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Alright, coal looks quite awful. </a:t>
            </a:r>
            <a:endParaRPr/>
          </a:p>
          <a:p>
            <a:pPr indent="-342900" lvl="0" marL="342900" marR="0" rtl="0" algn="ctr">
              <a:lnSpc>
                <a:spcPct val="100000"/>
              </a:lnSpc>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But what about Natural Gas? </a:t>
            </a:r>
            <a:endParaRPr/>
          </a:p>
          <a:p>
            <a:pPr indent="-342900" lvl="0" marL="342900" marR="0" rtl="0" algn="ctr">
              <a:lnSpc>
                <a:spcPct val="100000"/>
              </a:lnSpc>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That’s supposed to be pretty clean, right?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53"/>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Times New Roman"/>
              <a:buNone/>
            </a:pPr>
            <a:r>
              <a:rPr b="1" i="0" lang="en" sz="4000" u="none" cap="none" strike="noStrike">
                <a:solidFill>
                  <a:srgbClr val="800000"/>
                </a:solidFill>
                <a:latin typeface="Times New Roman"/>
                <a:ea typeface="Times New Roman"/>
                <a:cs typeface="Times New Roman"/>
                <a:sym typeface="Times New Roman"/>
              </a:rPr>
              <a:t>Natural Gas</a:t>
            </a:r>
            <a:endParaRPr/>
          </a:p>
        </p:txBody>
      </p:sp>
      <p:sp>
        <p:nvSpPr>
          <p:cNvPr id="365" name="Google Shape;365;p53"/>
          <p:cNvSpPr txBox="1"/>
          <p:nvPr>
            <p:ph idx="1" type="body"/>
          </p:nvPr>
        </p:nvSpPr>
        <p:spPr>
          <a:xfrm>
            <a:off x="46500" y="985200"/>
            <a:ext cx="9043800" cy="5582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Natural gas (mostly CH</a:t>
            </a:r>
            <a:r>
              <a:rPr b="0" baseline="-25000" i="0" lang="en" sz="3200" u="none" cap="none" strike="noStrike">
                <a:solidFill>
                  <a:schemeClr val="dk1"/>
                </a:solidFill>
                <a:latin typeface="Times New Roman"/>
                <a:ea typeface="Times New Roman"/>
                <a:cs typeface="Times New Roman"/>
                <a:sym typeface="Times New Roman"/>
              </a:rPr>
              <a:t>4</a:t>
            </a:r>
            <a:r>
              <a:rPr b="0" i="0" lang="en" sz="3200" u="none" cap="none" strike="noStrike">
                <a:solidFill>
                  <a:schemeClr val="dk1"/>
                </a:solidFill>
                <a:latin typeface="Times New Roman"/>
                <a:ea typeface="Times New Roman"/>
                <a:cs typeface="Times New Roman"/>
                <a:sym typeface="Times New Roman"/>
              </a:rPr>
              <a:t>) is more potent as a greenhouse gas than its combustion product, CO</a:t>
            </a:r>
            <a:r>
              <a:rPr b="0" baseline="-25000" i="0" lang="en" sz="3200" u="none" cap="none" strike="noStrike">
                <a:solidFill>
                  <a:schemeClr val="dk1"/>
                </a:solidFill>
                <a:latin typeface="Times New Roman"/>
                <a:ea typeface="Times New Roman"/>
                <a:cs typeface="Times New Roman"/>
                <a:sym typeface="Times New Roman"/>
              </a:rPr>
              <a:t>2</a:t>
            </a:r>
            <a:r>
              <a:rPr b="0" i="0" lang="en" sz="3200" u="none" cap="none" strike="noStrike">
                <a:solidFill>
                  <a:schemeClr val="dk1"/>
                </a:solidFill>
                <a:latin typeface="Times New Roman"/>
                <a:ea typeface="Times New Roman"/>
                <a:cs typeface="Times New Roman"/>
                <a:sym typeface="Times New Roman"/>
              </a:rPr>
              <a:t>.</a:t>
            </a:r>
            <a:endParaRPr/>
          </a:p>
          <a:p>
            <a:pPr indent="-342900" lvl="0" marL="342900" marR="0" rtl="0" algn="l">
              <a:lnSpc>
                <a:spcPct val="100000"/>
              </a:lnSpc>
              <a:spcBef>
                <a:spcPts val="64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Was once wasted during oil drilling. </a:t>
            </a:r>
            <a:endParaRPr/>
          </a:p>
          <a:p>
            <a:pPr indent="-342900" lvl="0" marL="342900" marR="0" rtl="0" algn="l">
              <a:lnSpc>
                <a:spcPct val="100000"/>
              </a:lnSpc>
              <a:spcBef>
                <a:spcPts val="64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Often simply flared from an oil well.</a:t>
            </a:r>
            <a:endParaRPr/>
          </a:p>
          <a:p>
            <a:pPr indent="-342900" lvl="0" marL="342900" marR="0" rtl="0" algn="l">
              <a:lnSpc>
                <a:spcPct val="100000"/>
              </a:lnSpc>
              <a:spcBef>
                <a:spcPts val="64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More recently it has been put to use.</a:t>
            </a:r>
            <a:endParaRPr/>
          </a:p>
          <a:p>
            <a:pPr indent="-342900" lvl="0" marL="342900" marR="0" rtl="0" algn="l">
              <a:lnSpc>
                <a:spcPct val="100000"/>
              </a:lnSpc>
              <a:spcBef>
                <a:spcPts val="64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Methane does not get liquefied upon compression at room temperature: CNG is used in public transportation and private vehicles.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54"/>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Times New Roman"/>
              <a:buNone/>
            </a:pPr>
            <a:r>
              <a:rPr b="1" i="0" lang="en" sz="4000" u="none" cap="none" strike="noStrike">
                <a:solidFill>
                  <a:srgbClr val="800000"/>
                </a:solidFill>
                <a:latin typeface="Times New Roman"/>
                <a:ea typeface="Times New Roman"/>
                <a:cs typeface="Times New Roman"/>
                <a:sym typeface="Times New Roman"/>
              </a:rPr>
              <a:t>Natural Gas</a:t>
            </a:r>
            <a:endParaRPr/>
          </a:p>
        </p:txBody>
      </p:sp>
      <p:sp>
        <p:nvSpPr>
          <p:cNvPr id="372" name="Google Shape;372;p54"/>
          <p:cNvSpPr txBox="1"/>
          <p:nvPr>
            <p:ph idx="1" type="body"/>
          </p:nvPr>
        </p:nvSpPr>
        <p:spPr>
          <a:xfrm>
            <a:off x="46500" y="985200"/>
            <a:ext cx="9043800" cy="5582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Low energy density</a:t>
            </a:r>
            <a:endParaRPr/>
          </a:p>
          <a:p>
            <a:pPr indent="-342900" lvl="0" marL="342900" marR="0" rtl="0" algn="l">
              <a:lnSpc>
                <a:spcPct val="100000"/>
              </a:lnSpc>
              <a:spcBef>
                <a:spcPts val="64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Burns cleaner than petrol/diesel.</a:t>
            </a:r>
            <a:endParaRPr/>
          </a:p>
          <a:p>
            <a:pPr indent="-342900" lvl="0" marL="342900" marR="0" rtl="0" algn="l">
              <a:lnSpc>
                <a:spcPct val="100000"/>
              </a:lnSpc>
              <a:spcBef>
                <a:spcPts val="64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NO</a:t>
            </a:r>
            <a:r>
              <a:rPr b="0" baseline="-25000" i="0" lang="en" sz="3200" u="none" cap="none" strike="noStrike">
                <a:solidFill>
                  <a:schemeClr val="dk1"/>
                </a:solidFill>
                <a:latin typeface="Times New Roman"/>
                <a:ea typeface="Times New Roman"/>
                <a:cs typeface="Times New Roman"/>
                <a:sym typeface="Times New Roman"/>
              </a:rPr>
              <a:t>x</a:t>
            </a:r>
            <a:r>
              <a:rPr b="0" i="0" lang="en" sz="3200" u="none" cap="none" strike="noStrike">
                <a:solidFill>
                  <a:schemeClr val="dk1"/>
                </a:solidFill>
                <a:latin typeface="Times New Roman"/>
                <a:ea typeface="Times New Roman"/>
                <a:cs typeface="Times New Roman"/>
                <a:sym typeface="Times New Roman"/>
              </a:rPr>
              <a:t> emissions continue to remain a problem. </a:t>
            </a:r>
            <a:endParaRPr/>
          </a:p>
          <a:p>
            <a:pPr indent="-342900" lvl="0" marL="342900" marR="0" rtl="0" algn="l">
              <a:lnSpc>
                <a:spcPct val="100000"/>
              </a:lnSpc>
              <a:spcBef>
                <a:spcPts val="64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World gas reserves: Will last 60 yrs. at current rate of consumption.—</a:t>
            </a:r>
            <a:r>
              <a:rPr b="0" i="0" lang="en" sz="1200" u="none" cap="none" strike="noStrike">
                <a:solidFill>
                  <a:schemeClr val="dk1"/>
                </a:solidFill>
                <a:latin typeface="Times New Roman"/>
                <a:ea typeface="Times New Roman"/>
                <a:cs typeface="Times New Roman"/>
                <a:sym typeface="Times New Roman"/>
              </a:rPr>
              <a:t>Dr. Anthony Hayward CCMI, chief executive of BP 2009</a:t>
            </a:r>
            <a:r>
              <a:rPr b="0" i="0" lang="en" sz="3200" u="none" cap="none" strike="noStrike">
                <a:solidFill>
                  <a:schemeClr val="dk1"/>
                </a:solidFill>
                <a:latin typeface="Times New Roman"/>
                <a:ea typeface="Times New Roman"/>
                <a:cs typeface="Times New Roman"/>
                <a:sym typeface="Times New Roman"/>
              </a:rPr>
              <a:t>.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55"/>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Times New Roman"/>
              <a:buNone/>
            </a:pPr>
            <a:r>
              <a:rPr b="1" i="0" lang="en" sz="4000" u="none" cap="none" strike="noStrike">
                <a:solidFill>
                  <a:srgbClr val="800000"/>
                </a:solidFill>
                <a:latin typeface="Times New Roman"/>
                <a:ea typeface="Times New Roman"/>
                <a:cs typeface="Times New Roman"/>
                <a:sym typeface="Times New Roman"/>
              </a:rPr>
              <a:t>Effects of Fossil fuels</a:t>
            </a:r>
            <a:endParaRPr/>
          </a:p>
        </p:txBody>
      </p:sp>
      <p:sp>
        <p:nvSpPr>
          <p:cNvPr id="379" name="Google Shape;379;p55"/>
          <p:cNvSpPr txBox="1"/>
          <p:nvPr>
            <p:ph idx="1" type="body"/>
          </p:nvPr>
        </p:nvSpPr>
        <p:spPr>
          <a:xfrm>
            <a:off x="46500" y="985200"/>
            <a:ext cx="9043800" cy="5582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Global warming and climate change due to emissions from burning</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Mining, extraction and refining processes are themselves highly energy consuming, and polluting and disrupt human and natural habitats in the vicinity. </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Reduced  biodiversity due to impacts on environment. </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Adverse effects on land surface and groundwater. </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Contamination of  water bodies, heavy toll on marine ecosystems, due to pollution and oil spills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56"/>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t/>
            </a:r>
            <a:endParaRPr b="1" i="0" sz="3600" u="none" cap="none" strike="noStrike">
              <a:solidFill>
                <a:srgbClr val="C73C39"/>
              </a:solidFill>
              <a:latin typeface="Arial"/>
              <a:ea typeface="Arial"/>
              <a:cs typeface="Arial"/>
              <a:sym typeface="Arial"/>
            </a:endParaRPr>
          </a:p>
        </p:txBody>
      </p:sp>
      <p:sp>
        <p:nvSpPr>
          <p:cNvPr id="386" name="Google Shape;386;p56"/>
          <p:cNvSpPr txBox="1"/>
          <p:nvPr>
            <p:ph idx="1" type="body"/>
          </p:nvPr>
        </p:nvSpPr>
        <p:spPr>
          <a:xfrm>
            <a:off x="457200" y="1219200"/>
            <a:ext cx="8229600" cy="49377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OK, forget about Fossil Fuels. They all seem bad.</a:t>
            </a:r>
            <a:endParaRPr/>
          </a:p>
          <a:p>
            <a:pPr indent="-342900" lvl="0" marL="342900" marR="0" rtl="0" algn="ctr">
              <a:lnSpc>
                <a:spcPct val="100000"/>
              </a:lnSpc>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Let’s GO NUCLEAR!</a:t>
            </a:r>
            <a:endParaRPr/>
          </a:p>
          <a:p>
            <a:pPr indent="-342900" lvl="0" marL="342900" marR="0" rtl="0" algn="ctr">
              <a:lnSpc>
                <a:spcPct val="100000"/>
              </a:lnSpc>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Enormous quantities of cheap energy with no emissions!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57"/>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Times New Roman"/>
              <a:buNone/>
            </a:pPr>
            <a:r>
              <a:rPr b="1" i="0" lang="en" sz="4000" u="none" cap="none" strike="noStrike">
                <a:solidFill>
                  <a:srgbClr val="800000"/>
                </a:solidFill>
                <a:latin typeface="Times New Roman"/>
                <a:ea typeface="Times New Roman"/>
                <a:cs typeface="Times New Roman"/>
                <a:sym typeface="Times New Roman"/>
              </a:rPr>
              <a:t>Nuclear Energy</a:t>
            </a:r>
            <a:endParaRPr/>
          </a:p>
        </p:txBody>
      </p:sp>
      <p:sp>
        <p:nvSpPr>
          <p:cNvPr id="393" name="Google Shape;393;p57"/>
          <p:cNvSpPr txBox="1"/>
          <p:nvPr>
            <p:ph idx="1" type="body"/>
          </p:nvPr>
        </p:nvSpPr>
        <p:spPr>
          <a:xfrm>
            <a:off x="46500" y="985200"/>
            <a:ext cx="9043800" cy="5582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1900"/>
              <a:buFont typeface="Arial"/>
              <a:buChar char="●"/>
            </a:pPr>
            <a:r>
              <a:rPr b="1" i="0" lang="en" sz="3200" u="none" cap="none" strike="noStrike">
                <a:solidFill>
                  <a:schemeClr val="dk1"/>
                </a:solidFill>
                <a:latin typeface="Arial"/>
                <a:ea typeface="Arial"/>
                <a:cs typeface="Arial"/>
                <a:sym typeface="Arial"/>
              </a:rPr>
              <a:t>Nuclear Energy</a:t>
            </a:r>
            <a:r>
              <a:rPr b="0" i="0" lang="en" sz="3200" u="none" cap="none" strike="noStrike">
                <a:solidFill>
                  <a:schemeClr val="dk1"/>
                </a:solidFill>
                <a:latin typeface="Arial"/>
                <a:ea typeface="Arial"/>
                <a:cs typeface="Arial"/>
                <a:sym typeface="Arial"/>
              </a:rPr>
              <a:t> is energy released due to the splitting (fission) or merging together (fusion) of the nuclei of atom(s). </a:t>
            </a:r>
            <a:endParaRPr/>
          </a:p>
          <a:p>
            <a:pPr indent="-342900" lvl="0" marL="342900" marR="0" rtl="0" algn="l">
              <a:lnSpc>
                <a:spcPct val="90000"/>
              </a:lnSpc>
              <a:spcBef>
                <a:spcPts val="640"/>
              </a:spcBef>
              <a:spcAft>
                <a:spcPts val="0"/>
              </a:spcAft>
              <a:buClr>
                <a:schemeClr val="dk1"/>
              </a:buClr>
              <a:buSzPts val="1900"/>
              <a:buFont typeface="Arial"/>
              <a:buChar char="●"/>
            </a:pPr>
            <a:r>
              <a:rPr b="1" i="0" lang="en" sz="3200" u="none" cap="none" strike="noStrike">
                <a:solidFill>
                  <a:schemeClr val="dk1"/>
                </a:solidFill>
                <a:latin typeface="Arial"/>
                <a:ea typeface="Arial"/>
                <a:cs typeface="Arial"/>
                <a:sym typeface="Arial"/>
              </a:rPr>
              <a:t>Nuclear power</a:t>
            </a:r>
            <a:r>
              <a:rPr b="0" i="0" lang="en" sz="3200" u="none" cap="none" strike="noStrike">
                <a:solidFill>
                  <a:schemeClr val="dk1"/>
                </a:solidFill>
                <a:latin typeface="Arial"/>
                <a:ea typeface="Arial"/>
                <a:cs typeface="Arial"/>
                <a:sym typeface="Arial"/>
              </a:rPr>
              <a:t> is most commonly generated using uranium, which is a metal mined in various parts of the world. </a:t>
            </a:r>
            <a:endParaRPr/>
          </a:p>
          <a:p>
            <a:pPr indent="-342900" lvl="0" marL="342900" marR="0" rtl="0" algn="l">
              <a:lnSpc>
                <a:spcPct val="90000"/>
              </a:lnSpc>
              <a:spcBef>
                <a:spcPts val="640"/>
              </a:spcBef>
              <a:spcAft>
                <a:spcPts val="0"/>
              </a:spcAft>
              <a:buClr>
                <a:schemeClr val="dk1"/>
              </a:buClr>
              <a:buSzPts val="1900"/>
              <a:buFont typeface="Arial"/>
              <a:buChar char="●"/>
            </a:pPr>
            <a:r>
              <a:rPr b="0" i="0" lang="en" sz="3200" u="none" cap="none" strike="noStrike">
                <a:solidFill>
                  <a:schemeClr val="dk1"/>
                </a:solidFill>
                <a:latin typeface="Arial"/>
                <a:ea typeface="Arial"/>
                <a:cs typeface="Arial"/>
                <a:sym typeface="Arial"/>
              </a:rPr>
              <a:t>Some military ships and submarines have nuclear power plants for engines</a:t>
            </a:r>
            <a:endParaRPr/>
          </a:p>
          <a:p>
            <a:pPr indent="-228600" lvl="0" marL="342900" marR="0" rtl="0" algn="l">
              <a:lnSpc>
                <a:spcPct val="9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228600" lvl="0" marL="342900" marR="0" rtl="0" algn="l">
              <a:lnSpc>
                <a:spcPct val="9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58"/>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Times New Roman"/>
              <a:buNone/>
            </a:pPr>
            <a:r>
              <a:rPr b="1" i="0" lang="en" sz="4000" u="none" cap="none" strike="noStrike">
                <a:solidFill>
                  <a:srgbClr val="800000"/>
                </a:solidFill>
                <a:latin typeface="Times New Roman"/>
                <a:ea typeface="Times New Roman"/>
                <a:cs typeface="Times New Roman"/>
                <a:sym typeface="Times New Roman"/>
              </a:rPr>
              <a:t>Nuclear Energy</a:t>
            </a:r>
            <a:endParaRPr/>
          </a:p>
        </p:txBody>
      </p:sp>
      <p:sp>
        <p:nvSpPr>
          <p:cNvPr id="400" name="Google Shape;400;p58"/>
          <p:cNvSpPr txBox="1"/>
          <p:nvPr>
            <p:ph idx="1" type="body"/>
          </p:nvPr>
        </p:nvSpPr>
        <p:spPr>
          <a:xfrm>
            <a:off x="46500" y="985200"/>
            <a:ext cx="9043800" cy="5582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450"/>
              <a:buFont typeface="Arial"/>
              <a:buChar char="●"/>
            </a:pPr>
            <a:r>
              <a:rPr b="0" i="0" lang="en" sz="2400" u="none" cap="none" strike="noStrike">
                <a:solidFill>
                  <a:schemeClr val="dk1"/>
                </a:solidFill>
                <a:latin typeface="Times New Roman"/>
                <a:ea typeface="Times New Roman"/>
                <a:cs typeface="Times New Roman"/>
                <a:sym typeface="Times New Roman"/>
              </a:rPr>
              <a:t>Nuclear power: 4-largest source of electricity in India. </a:t>
            </a:r>
            <a:endParaRPr/>
          </a:p>
          <a:p>
            <a:pPr indent="-342900" lvl="0" marL="342900" marR="0" rtl="0" algn="l">
              <a:lnSpc>
                <a:spcPct val="100000"/>
              </a:lnSpc>
              <a:spcBef>
                <a:spcPts val="480"/>
              </a:spcBef>
              <a:spcAft>
                <a:spcPts val="0"/>
              </a:spcAft>
              <a:buClr>
                <a:schemeClr val="dk1"/>
              </a:buClr>
              <a:buSzPts val="1450"/>
              <a:buFont typeface="Arial"/>
              <a:buChar char="●"/>
            </a:pPr>
            <a:r>
              <a:rPr b="0" i="0" lang="en" sz="2400" u="none" cap="none" strike="noStrike">
                <a:solidFill>
                  <a:schemeClr val="dk1"/>
                </a:solidFill>
                <a:latin typeface="Times New Roman"/>
                <a:ea typeface="Times New Roman"/>
                <a:cs typeface="Times New Roman"/>
                <a:sym typeface="Times New Roman"/>
              </a:rPr>
              <a:t>As of 2010, India has 19 nuclear power plants in operation generating 4,560 MW while </a:t>
            </a:r>
            <a:endParaRPr/>
          </a:p>
          <a:p>
            <a:pPr indent="-342900" lvl="0" marL="342900" marR="0" rtl="0" algn="l">
              <a:lnSpc>
                <a:spcPct val="100000"/>
              </a:lnSpc>
              <a:spcBef>
                <a:spcPts val="480"/>
              </a:spcBef>
              <a:spcAft>
                <a:spcPts val="0"/>
              </a:spcAft>
              <a:buClr>
                <a:schemeClr val="dk1"/>
              </a:buClr>
              <a:buSzPts val="1450"/>
              <a:buFont typeface="Arial"/>
              <a:buChar char="●"/>
            </a:pPr>
            <a:r>
              <a:rPr b="0" i="0" lang="en" sz="2400" u="none" cap="none" strike="noStrike">
                <a:solidFill>
                  <a:schemeClr val="dk1"/>
                </a:solidFill>
                <a:latin typeface="Times New Roman"/>
                <a:ea typeface="Times New Roman"/>
                <a:cs typeface="Times New Roman"/>
                <a:sym typeface="Times New Roman"/>
              </a:rPr>
              <a:t>4 others under construction and are expected to generate an additional 2,720 MW.</a:t>
            </a:r>
            <a:endParaRPr/>
          </a:p>
          <a:p>
            <a:pPr indent="-342900" lvl="0" marL="342900" marR="0" rtl="0" algn="l">
              <a:lnSpc>
                <a:spcPct val="100000"/>
              </a:lnSpc>
              <a:spcBef>
                <a:spcPts val="480"/>
              </a:spcBef>
              <a:spcAft>
                <a:spcPts val="0"/>
              </a:spcAft>
              <a:buClr>
                <a:schemeClr val="dk1"/>
              </a:buClr>
              <a:buSzPts val="1450"/>
              <a:buFont typeface="Arial"/>
              <a:buChar char="●"/>
            </a:pPr>
            <a:r>
              <a:rPr b="0" i="0" lang="en" sz="2400" u="none" cap="none" strike="noStrike">
                <a:solidFill>
                  <a:schemeClr val="dk1"/>
                </a:solidFill>
                <a:latin typeface="Arial"/>
                <a:ea typeface="Arial"/>
                <a:cs typeface="Arial"/>
                <a:sym typeface="Arial"/>
              </a:rPr>
              <a:t>In France 79% of electricity comes from nuclear reactors</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pic>
        <p:nvPicPr>
          <p:cNvPr id="401" name="Google Shape;401;p58"/>
          <p:cNvPicPr preferRelativeResize="0"/>
          <p:nvPr/>
        </p:nvPicPr>
        <p:blipFill rotWithShape="1">
          <a:blip r:embed="rId3">
            <a:alphaModFix/>
          </a:blip>
          <a:srcRect b="0" l="0" r="0" t="0"/>
          <a:stretch/>
        </p:blipFill>
        <p:spPr>
          <a:xfrm>
            <a:off x="1985962" y="3574575"/>
            <a:ext cx="4419599" cy="2762249"/>
          </a:xfrm>
          <a:prstGeom prst="rect">
            <a:avLst/>
          </a:prstGeom>
          <a:noFill/>
          <a:ln>
            <a:noFill/>
          </a:ln>
        </p:spPr>
      </p:pic>
      <p:sp>
        <p:nvSpPr>
          <p:cNvPr id="402" name="Google Shape;402;p58"/>
          <p:cNvSpPr/>
          <p:nvPr/>
        </p:nvSpPr>
        <p:spPr>
          <a:xfrm>
            <a:off x="1981200" y="3551237"/>
            <a:ext cx="4429124" cy="4302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Font typeface="Arial"/>
              <a:buNone/>
            </a:pPr>
            <a:r>
              <a:rPr b="0" i="0" lang="en" sz="1800" u="none" cap="none" strike="noStrike">
                <a:solidFill>
                  <a:srgbClr val="FFFF00"/>
                </a:solidFill>
                <a:latin typeface="Arial"/>
                <a:ea typeface="Arial"/>
                <a:cs typeface="Arial"/>
                <a:sym typeface="Arial"/>
              </a:rPr>
              <a:t>Nuclear power Diablo Canyon - California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4"/>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Times New Roman"/>
              <a:buNone/>
            </a:pPr>
            <a:r>
              <a:rPr b="1" i="0" lang="en" sz="4000" u="none" cap="none" strike="noStrike">
                <a:solidFill>
                  <a:srgbClr val="800000"/>
                </a:solidFill>
                <a:latin typeface="Times New Roman"/>
                <a:ea typeface="Times New Roman"/>
                <a:cs typeface="Times New Roman"/>
                <a:sym typeface="Times New Roman"/>
              </a:rPr>
              <a:t>Heating Value of a Fuel</a:t>
            </a:r>
            <a:endParaRPr/>
          </a:p>
        </p:txBody>
      </p:sp>
      <p:sp>
        <p:nvSpPr>
          <p:cNvPr id="75" name="Google Shape;75;p14"/>
          <p:cNvSpPr txBox="1"/>
          <p:nvPr>
            <p:ph idx="1" type="body"/>
          </p:nvPr>
        </p:nvSpPr>
        <p:spPr>
          <a:xfrm>
            <a:off x="46500" y="985200"/>
            <a:ext cx="9043800" cy="5582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450"/>
              <a:buFont typeface="Arial"/>
              <a:buChar char="●"/>
            </a:pPr>
            <a:r>
              <a:rPr b="0" i="0" lang="en" sz="2400" u="none" cap="none" strike="noStrike">
                <a:solidFill>
                  <a:schemeClr val="dk1"/>
                </a:solidFill>
                <a:latin typeface="Times New Roman"/>
                <a:ea typeface="Times New Roman"/>
                <a:cs typeface="Times New Roman"/>
                <a:sym typeface="Times New Roman"/>
              </a:rPr>
              <a:t>Energy (heat) released per unit quantity (mass or volume) of a fuel upon combustion is called its heating value.</a:t>
            </a:r>
            <a:endParaRPr/>
          </a:p>
          <a:p>
            <a:pPr indent="-342900" lvl="0" marL="342900" marR="0" rtl="0" algn="l">
              <a:lnSpc>
                <a:spcPct val="100000"/>
              </a:lnSpc>
              <a:spcBef>
                <a:spcPts val="480"/>
              </a:spcBef>
              <a:spcAft>
                <a:spcPts val="0"/>
              </a:spcAft>
              <a:buClr>
                <a:schemeClr val="dk1"/>
              </a:buClr>
              <a:buSzPts val="1450"/>
              <a:buFont typeface="Arial"/>
              <a:buChar char="●"/>
            </a:pPr>
            <a:r>
              <a:rPr b="0" i="0" lang="en" sz="2400" u="none" cap="none" strike="noStrike">
                <a:solidFill>
                  <a:schemeClr val="dk1"/>
                </a:solidFill>
                <a:latin typeface="Times New Roman"/>
                <a:ea typeface="Times New Roman"/>
                <a:cs typeface="Times New Roman"/>
                <a:sym typeface="Times New Roman"/>
              </a:rPr>
              <a:t>The lower heating value (LHV) is calculated with combustion products in the gas phase…more relevant for mobile applications</a:t>
            </a:r>
            <a:endParaRPr/>
          </a:p>
          <a:p>
            <a:pPr indent="-342900" lvl="0" marL="342900" marR="0" rtl="0" algn="l">
              <a:lnSpc>
                <a:spcPct val="100000"/>
              </a:lnSpc>
              <a:spcBef>
                <a:spcPts val="480"/>
              </a:spcBef>
              <a:spcAft>
                <a:spcPts val="0"/>
              </a:spcAft>
              <a:buClr>
                <a:schemeClr val="dk1"/>
              </a:buClr>
              <a:buSzPts val="1450"/>
              <a:buFont typeface="Arial"/>
              <a:buChar char="●"/>
            </a:pPr>
            <a:r>
              <a:rPr b="0" i="0" lang="en" sz="2400" u="none" cap="none" strike="noStrike">
                <a:solidFill>
                  <a:schemeClr val="dk1"/>
                </a:solidFill>
                <a:latin typeface="Times New Roman"/>
                <a:ea typeface="Times New Roman"/>
                <a:cs typeface="Times New Roman"/>
                <a:sym typeface="Times New Roman"/>
              </a:rPr>
              <a:t>The higher heating value (HHV) is calculated after condensing the gaseous products (mostly water)...more relevant for stationary applications </a:t>
            </a:r>
            <a:endParaRPr/>
          </a:p>
          <a:p>
            <a:pPr indent="-342900" lvl="0" marL="342900" marR="0" rtl="0" algn="l">
              <a:lnSpc>
                <a:spcPct val="100000"/>
              </a:lnSpc>
              <a:spcBef>
                <a:spcPts val="480"/>
              </a:spcBef>
              <a:spcAft>
                <a:spcPts val="0"/>
              </a:spcAft>
              <a:buClr>
                <a:schemeClr val="dk1"/>
              </a:buClr>
              <a:buSzPts val="1450"/>
              <a:buFont typeface="Arial"/>
              <a:buChar char="●"/>
            </a:pPr>
            <a:r>
              <a:rPr b="0" i="0" lang="en" sz="2400" u="none" cap="none" strike="noStrike">
                <a:solidFill>
                  <a:schemeClr val="dk1"/>
                </a:solidFill>
                <a:latin typeface="Times New Roman"/>
                <a:ea typeface="Times New Roman"/>
                <a:cs typeface="Times New Roman"/>
                <a:sym typeface="Times New Roman"/>
              </a:rPr>
              <a:t>Energy contents are expressed here as Lower Heating Value (LHV) unless otherwise stated (this is closest to the actual energy yield in most cases). </a:t>
            </a:r>
            <a:endParaRPr/>
          </a:p>
          <a:p>
            <a:pPr indent="-342900" lvl="0" marL="342900" marR="0" rtl="0" algn="l">
              <a:lnSpc>
                <a:spcPct val="100000"/>
              </a:lnSpc>
              <a:spcBef>
                <a:spcPts val="480"/>
              </a:spcBef>
              <a:spcAft>
                <a:spcPts val="0"/>
              </a:spcAft>
              <a:buClr>
                <a:schemeClr val="dk1"/>
              </a:buClr>
              <a:buSzPts val="1450"/>
              <a:buFont typeface="Arial"/>
              <a:buChar char="●"/>
            </a:pPr>
            <a:r>
              <a:rPr b="0" i="0" lang="en" sz="2400" u="none" cap="none" strike="noStrike">
                <a:solidFill>
                  <a:schemeClr val="dk1"/>
                </a:solidFill>
                <a:latin typeface="Times New Roman"/>
                <a:ea typeface="Times New Roman"/>
                <a:cs typeface="Times New Roman"/>
                <a:sym typeface="Times New Roman"/>
              </a:rPr>
              <a:t>HHV&gt; LHV by….depending mainly on the hydrogen content of the fuel.</a:t>
            </a:r>
            <a:endParaRPr/>
          </a:p>
          <a:p>
            <a:pPr indent="-285750" lvl="1" marL="742950" marR="0" rtl="0" algn="l">
              <a:lnSpc>
                <a:spcPct val="100000"/>
              </a:lnSpc>
              <a:spcBef>
                <a:spcPts val="400"/>
              </a:spcBef>
              <a:spcAft>
                <a:spcPts val="0"/>
              </a:spcAft>
              <a:buClr>
                <a:schemeClr val="dk1"/>
              </a:buClr>
              <a:buSzPts val="1200"/>
              <a:buFont typeface="Arial"/>
              <a:buChar char="●"/>
            </a:pPr>
            <a:r>
              <a:rPr b="0" i="0" lang="en" sz="2000" u="none" cap="none" strike="noStrike">
                <a:solidFill>
                  <a:schemeClr val="dk1"/>
                </a:solidFill>
                <a:latin typeface="Times New Roman"/>
                <a:ea typeface="Times New Roman"/>
                <a:cs typeface="Times New Roman"/>
                <a:sym typeface="Times New Roman"/>
              </a:rPr>
              <a:t>5% (in the case of coal), 10% (for natural gas), 6-7% for biomass feedstocks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59"/>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Times New Roman"/>
              <a:buNone/>
            </a:pPr>
            <a:r>
              <a:rPr b="1" i="0" lang="en" sz="4000" u="none" cap="none" strike="noStrike">
                <a:solidFill>
                  <a:srgbClr val="800000"/>
                </a:solidFill>
                <a:latin typeface="Times New Roman"/>
                <a:ea typeface="Times New Roman"/>
                <a:cs typeface="Times New Roman"/>
                <a:sym typeface="Times New Roman"/>
              </a:rPr>
              <a:t>Advantages</a:t>
            </a:r>
            <a:endParaRPr/>
          </a:p>
        </p:txBody>
      </p:sp>
      <p:sp>
        <p:nvSpPr>
          <p:cNvPr id="409" name="Google Shape;409;p59"/>
          <p:cNvSpPr txBox="1"/>
          <p:nvPr>
            <p:ph idx="1" type="body"/>
          </p:nvPr>
        </p:nvSpPr>
        <p:spPr>
          <a:xfrm>
            <a:off x="46500" y="985200"/>
            <a:ext cx="9043800" cy="5582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1700"/>
              <a:buFont typeface="Arial"/>
              <a:buChar char="●"/>
            </a:pPr>
            <a:r>
              <a:rPr b="0" i="0" lang="en" sz="2800" u="none" cap="none" strike="noStrike">
                <a:solidFill>
                  <a:schemeClr val="dk1"/>
                </a:solidFill>
                <a:latin typeface="Arial"/>
                <a:ea typeface="Arial"/>
                <a:cs typeface="Arial"/>
                <a:sym typeface="Arial"/>
              </a:rPr>
              <a:t>Nuclear power costs about the same as coal, so it's not expensive to make. </a:t>
            </a:r>
            <a:endParaRPr/>
          </a:p>
          <a:p>
            <a:pPr indent="-342900" lvl="0" marL="342900" marR="0" rtl="0" algn="l">
              <a:lnSpc>
                <a:spcPct val="90000"/>
              </a:lnSpc>
              <a:spcBef>
                <a:spcPts val="560"/>
              </a:spcBef>
              <a:spcAft>
                <a:spcPts val="0"/>
              </a:spcAft>
              <a:buClr>
                <a:schemeClr val="dk1"/>
              </a:buClr>
              <a:buSzPts val="1700"/>
              <a:buFont typeface="Arial"/>
              <a:buChar char="●"/>
            </a:pPr>
            <a:r>
              <a:rPr b="0" i="0" lang="en" sz="2800" u="none" cap="none" strike="noStrike">
                <a:solidFill>
                  <a:schemeClr val="dk1"/>
                </a:solidFill>
                <a:latin typeface="Arial"/>
                <a:ea typeface="Arial"/>
                <a:cs typeface="Arial"/>
                <a:sym typeface="Arial"/>
              </a:rPr>
              <a:t>Does not produce smoke or carbon dioxide, so it does not contribute to the greenhouse effect.</a:t>
            </a:r>
            <a:endParaRPr/>
          </a:p>
          <a:p>
            <a:pPr indent="-342900" lvl="0" marL="342900" marR="0" rtl="0" algn="l">
              <a:lnSpc>
                <a:spcPct val="90000"/>
              </a:lnSpc>
              <a:spcBef>
                <a:spcPts val="560"/>
              </a:spcBef>
              <a:spcAft>
                <a:spcPts val="0"/>
              </a:spcAft>
              <a:buClr>
                <a:schemeClr val="dk1"/>
              </a:buClr>
              <a:buSzPts val="1700"/>
              <a:buFont typeface="Arial"/>
              <a:buChar char="●"/>
            </a:pPr>
            <a:r>
              <a:rPr b="0" i="0" lang="en" sz="2800" u="none" cap="none" strike="noStrike">
                <a:solidFill>
                  <a:schemeClr val="dk1"/>
                </a:solidFill>
                <a:latin typeface="Arial"/>
                <a:ea typeface="Arial"/>
                <a:cs typeface="Arial"/>
                <a:sym typeface="Arial"/>
              </a:rPr>
              <a:t>Produces huge amounts of energy from small amounts of fuel.</a:t>
            </a:r>
            <a:endParaRPr/>
          </a:p>
          <a:p>
            <a:pPr indent="-342900" lvl="0" marL="342900" marR="0" rtl="0" algn="l">
              <a:lnSpc>
                <a:spcPct val="90000"/>
              </a:lnSpc>
              <a:spcBef>
                <a:spcPts val="560"/>
              </a:spcBef>
              <a:spcAft>
                <a:spcPts val="0"/>
              </a:spcAft>
              <a:buClr>
                <a:schemeClr val="dk1"/>
              </a:buClr>
              <a:buSzPts val="1700"/>
              <a:buFont typeface="Arial"/>
              <a:buChar char="●"/>
            </a:pPr>
            <a:r>
              <a:rPr b="0" i="0" lang="en" sz="2800" u="none" cap="none" strike="noStrike">
                <a:solidFill>
                  <a:schemeClr val="dk1"/>
                </a:solidFill>
                <a:latin typeface="Arial"/>
                <a:ea typeface="Arial"/>
                <a:cs typeface="Arial"/>
                <a:sym typeface="Arial"/>
              </a:rPr>
              <a:t>Produces small amounts of waste.</a:t>
            </a:r>
            <a:endParaRPr/>
          </a:p>
          <a:p>
            <a:pPr indent="-342900" lvl="0" marL="342900" marR="0" rtl="0" algn="l">
              <a:lnSpc>
                <a:spcPct val="90000"/>
              </a:lnSpc>
              <a:spcBef>
                <a:spcPts val="560"/>
              </a:spcBef>
              <a:spcAft>
                <a:spcPts val="0"/>
              </a:spcAft>
              <a:buClr>
                <a:schemeClr val="dk1"/>
              </a:buClr>
              <a:buSzPts val="1700"/>
              <a:buFont typeface="Arial"/>
              <a:buChar char="●"/>
            </a:pPr>
            <a:r>
              <a:rPr b="0" i="0" lang="en" sz="2800" u="none" cap="none" strike="noStrike">
                <a:solidFill>
                  <a:schemeClr val="dk1"/>
                </a:solidFill>
                <a:latin typeface="Arial"/>
                <a:ea typeface="Arial"/>
                <a:cs typeface="Arial"/>
                <a:sym typeface="Arial"/>
              </a:rPr>
              <a:t>Nuclear power is reliable.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60"/>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Times New Roman"/>
              <a:buNone/>
            </a:pPr>
            <a:r>
              <a:rPr b="1" i="0" lang="en" sz="4000" u="none" cap="none" strike="noStrike">
                <a:solidFill>
                  <a:srgbClr val="800000"/>
                </a:solidFill>
                <a:latin typeface="Times New Roman"/>
                <a:ea typeface="Times New Roman"/>
                <a:cs typeface="Times New Roman"/>
                <a:sym typeface="Times New Roman"/>
              </a:rPr>
              <a:t>Disadvantages</a:t>
            </a:r>
            <a:endParaRPr/>
          </a:p>
        </p:txBody>
      </p:sp>
      <p:sp>
        <p:nvSpPr>
          <p:cNvPr id="416" name="Google Shape;416;p60"/>
          <p:cNvSpPr txBox="1"/>
          <p:nvPr>
            <p:ph idx="1" type="body"/>
          </p:nvPr>
        </p:nvSpPr>
        <p:spPr>
          <a:xfrm>
            <a:off x="46500" y="985200"/>
            <a:ext cx="9043800" cy="5582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 sz="3200" u="none" cap="none" strike="noStrike">
                <a:solidFill>
                  <a:schemeClr val="dk1"/>
                </a:solidFill>
                <a:latin typeface="Arial"/>
                <a:ea typeface="Arial"/>
                <a:cs typeface="Arial"/>
                <a:sym typeface="Arial"/>
              </a:rPr>
              <a:t>It can be extremely dangerous.</a:t>
            </a:r>
            <a:endParaRPr b="0" i="0" sz="3200" u="none" cap="none" strike="noStrike">
              <a:solidFill>
                <a:schemeClr val="dk1"/>
              </a:solidFill>
              <a:latin typeface="Arial"/>
              <a:ea typeface="Arial"/>
              <a:cs typeface="Arial"/>
              <a:sym typeface="Arial"/>
            </a:endParaRPr>
          </a:p>
          <a:p>
            <a:pPr indent="-342900" lvl="0" marL="342900" marR="0" rtl="0" algn="l">
              <a:lnSpc>
                <a:spcPct val="100000"/>
              </a:lnSpc>
              <a:spcBef>
                <a:spcPts val="640"/>
              </a:spcBef>
              <a:spcAft>
                <a:spcPts val="0"/>
              </a:spcAft>
              <a:buClr>
                <a:schemeClr val="dk1"/>
              </a:buClr>
              <a:buSzPts val="1900"/>
              <a:buFont typeface="Arial"/>
              <a:buChar char="●"/>
            </a:pPr>
            <a:r>
              <a:rPr b="0" i="0" lang="en" sz="3200" u="none" cap="none" strike="noStrike">
                <a:solidFill>
                  <a:schemeClr val="dk1"/>
                </a:solidFill>
                <a:latin typeface="Arial"/>
                <a:ea typeface="Arial"/>
                <a:cs typeface="Arial"/>
                <a:sym typeface="Arial"/>
              </a:rPr>
              <a:t>Nuclear power is reliable, but a lot of money has to be spent </a:t>
            </a:r>
            <a:r>
              <a:rPr b="1" i="0" lang="en" sz="3200" u="none" cap="none" strike="noStrike">
                <a:solidFill>
                  <a:schemeClr val="dk1"/>
                </a:solidFill>
                <a:latin typeface="Arial"/>
                <a:ea typeface="Arial"/>
                <a:cs typeface="Arial"/>
                <a:sym typeface="Arial"/>
              </a:rPr>
              <a:t>on safety</a:t>
            </a:r>
            <a:r>
              <a:rPr b="0" i="0" lang="en" sz="3200" u="none" cap="none" strike="noStrike">
                <a:solidFill>
                  <a:schemeClr val="dk1"/>
                </a:solidFill>
                <a:latin typeface="Arial"/>
                <a:ea typeface="Arial"/>
                <a:cs typeface="Arial"/>
                <a:sym typeface="Arial"/>
              </a:rPr>
              <a:t> - if it </a:t>
            </a:r>
            <a:r>
              <a:rPr b="1" i="0" lang="en" sz="3200" u="none" cap="none" strike="noStrike">
                <a:solidFill>
                  <a:schemeClr val="dk1"/>
                </a:solidFill>
                <a:latin typeface="Arial"/>
                <a:ea typeface="Arial"/>
                <a:cs typeface="Arial"/>
                <a:sym typeface="Arial"/>
              </a:rPr>
              <a:t>does</a:t>
            </a:r>
            <a:r>
              <a:rPr b="0" i="0" lang="en" sz="3200" u="none" cap="none" strike="noStrike">
                <a:solidFill>
                  <a:schemeClr val="dk1"/>
                </a:solidFill>
                <a:latin typeface="Arial"/>
                <a:ea typeface="Arial"/>
                <a:cs typeface="Arial"/>
                <a:sym typeface="Arial"/>
              </a:rPr>
              <a:t> go wrong, a nuclear accident can be a major disaster. </a:t>
            </a:r>
            <a:endParaRPr/>
          </a:p>
          <a:p>
            <a:pPr indent="-342900" lvl="0" marL="342900" marR="0" rtl="0" algn="l">
              <a:lnSpc>
                <a:spcPct val="100000"/>
              </a:lnSpc>
              <a:spcBef>
                <a:spcPts val="640"/>
              </a:spcBef>
              <a:spcAft>
                <a:spcPts val="0"/>
              </a:spcAft>
              <a:buClr>
                <a:schemeClr val="dk1"/>
              </a:buClr>
              <a:buSzPts val="1900"/>
              <a:buFont typeface="Arial"/>
              <a:buChar char="●"/>
            </a:pPr>
            <a:r>
              <a:rPr b="0" i="0" lang="en" sz="3200" u="none" cap="none" strike="noStrike">
                <a:solidFill>
                  <a:schemeClr val="dk1"/>
                </a:solidFill>
                <a:latin typeface="Arial"/>
                <a:ea typeface="Arial"/>
                <a:cs typeface="Arial"/>
                <a:sym typeface="Arial"/>
              </a:rPr>
              <a:t>Small quantities of spent fuel wastes: huge disposal issue.</a:t>
            </a:r>
            <a:endParaRPr/>
          </a:p>
          <a:p>
            <a:pPr indent="-342900" lvl="0" marL="342900" marR="0" rtl="0" algn="l">
              <a:lnSpc>
                <a:spcPct val="100000"/>
              </a:lnSpc>
              <a:spcBef>
                <a:spcPts val="640"/>
              </a:spcBef>
              <a:spcAft>
                <a:spcPts val="0"/>
              </a:spcAft>
              <a:buClr>
                <a:schemeClr val="dk1"/>
              </a:buClr>
              <a:buSzPts val="1900"/>
              <a:buFont typeface="Arial"/>
              <a:buChar char="●"/>
            </a:pPr>
            <a:r>
              <a:rPr b="0" i="0" lang="en" sz="3200" u="none" cap="none" strike="noStrike">
                <a:solidFill>
                  <a:schemeClr val="dk1"/>
                </a:solidFill>
                <a:latin typeface="Arial"/>
                <a:ea typeface="Arial"/>
                <a:cs typeface="Arial"/>
                <a:sym typeface="Arial"/>
              </a:rPr>
              <a:t>Serious inter-generational ethical issues exist. </a:t>
            </a:r>
            <a:endParaRPr b="0" i="0" sz="3200" u="none" cap="none" strike="noStrike">
              <a:solidFill>
                <a:schemeClr val="dk1"/>
              </a:solidFill>
              <a:latin typeface="Arial"/>
              <a:ea typeface="Arial"/>
              <a:cs typeface="Arial"/>
              <a:sym typeface="Arial"/>
            </a:endParaRPr>
          </a:p>
          <a:p>
            <a:pPr indent="-342900" lvl="0" marL="342900" marR="0" rtl="0" algn="l">
              <a:lnSpc>
                <a:spcPct val="100000"/>
              </a:lnSpc>
              <a:spcBef>
                <a:spcPts val="640"/>
              </a:spcBef>
              <a:spcAft>
                <a:spcPts val="0"/>
              </a:spcAft>
              <a:buClr>
                <a:schemeClr val="dk1"/>
              </a:buClr>
              <a:buSzPts val="1900"/>
              <a:buFont typeface="Arial"/>
              <a:buChar char="●"/>
            </a:pPr>
            <a:r>
              <a:rPr b="0" i="0" lang="en" sz="3200" u="none" cap="none" strike="noStrike">
                <a:solidFill>
                  <a:schemeClr val="dk1"/>
                </a:solidFill>
                <a:latin typeface="Arial"/>
                <a:ea typeface="Arial"/>
                <a:cs typeface="Arial"/>
                <a:sym typeface="Arial"/>
              </a:rPr>
              <a:t> “Nuclear power, which for some countries plays a strategic role in energy security, faces an uncertain future.”--</a:t>
            </a:r>
            <a:r>
              <a:rPr b="0" i="0" lang="en" sz="3200" u="sng" cap="none" strike="noStrike">
                <a:solidFill>
                  <a:schemeClr val="hlink"/>
                </a:solidFill>
                <a:latin typeface="Arial"/>
                <a:ea typeface="Arial"/>
                <a:cs typeface="Arial"/>
                <a:sym typeface="Arial"/>
                <a:hlinkClick r:id="rId3"/>
              </a:rPr>
              <a:t>World Energy Outlook 2014 </a:t>
            </a:r>
            <a:br>
              <a:rPr b="0" i="0" lang="en" sz="3200" u="sng" cap="none" strike="noStrike">
                <a:solidFill>
                  <a:schemeClr val="hlink"/>
                </a:solidFill>
                <a:latin typeface="Arial"/>
                <a:ea typeface="Arial"/>
                <a:cs typeface="Arial"/>
                <a:sym typeface="Arial"/>
                <a:hlinkClick r:id="rId4"/>
              </a:rPr>
            </a:br>
            <a:endParaRPr b="0" i="0" sz="3200" u="sng" cap="none" strike="noStrike">
              <a:solidFill>
                <a:schemeClr val="hlink"/>
              </a:solidFill>
              <a:latin typeface="Arial"/>
              <a:ea typeface="Arial"/>
              <a:cs typeface="Arial"/>
              <a:sym typeface="Arial"/>
              <a:hlinkClick r:id="rId5"/>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417" name="Google Shape;417;p60"/>
          <p:cNvSpPr/>
          <p:nvPr/>
        </p:nvSpPr>
        <p:spPr>
          <a:xfrm>
            <a:off x="1152525" y="2781300"/>
            <a:ext cx="6838949" cy="129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61"/>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Arial"/>
              <a:buNone/>
            </a:pPr>
            <a:r>
              <a:t/>
            </a:r>
            <a:endParaRPr b="1" i="0" sz="3600" u="none" cap="none" strike="noStrike">
              <a:solidFill>
                <a:srgbClr val="1105B1"/>
              </a:solidFill>
              <a:latin typeface="Arial"/>
              <a:ea typeface="Arial"/>
              <a:cs typeface="Arial"/>
              <a:sym typeface="Arial"/>
            </a:endParaRPr>
          </a:p>
        </p:txBody>
      </p:sp>
      <p:sp>
        <p:nvSpPr>
          <p:cNvPr id="424" name="Google Shape;424;p61"/>
          <p:cNvSpPr txBox="1"/>
          <p:nvPr>
            <p:ph idx="1" type="body"/>
          </p:nvPr>
        </p:nvSpPr>
        <p:spPr>
          <a:xfrm>
            <a:off x="46500" y="985200"/>
            <a:ext cx="9043800" cy="55827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Come on, the safety issue is exaggerated! </a:t>
            </a:r>
            <a:endParaRPr/>
          </a:p>
          <a:p>
            <a:pPr indent="-342900" lvl="0" marL="342900" marR="0" rtl="0" algn="ctr">
              <a:lnSpc>
                <a:spcPct val="100000"/>
              </a:lnSpc>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Don’t nuclear power plants follow strict safety regulations?</a:t>
            </a:r>
            <a:endParaRPr/>
          </a:p>
          <a:p>
            <a:pPr indent="-342900" lvl="0" marL="342900" marR="0" rtl="0" algn="ctr">
              <a:lnSpc>
                <a:spcPct val="100000"/>
              </a:lnSpc>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Accidents, if at all might have happened in the past and that too in only in the Soviet Union.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62"/>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Times New Roman"/>
              <a:buNone/>
            </a:pPr>
            <a:r>
              <a:rPr b="1" i="0" lang="en" sz="4000" u="none" cap="none" strike="noStrike">
                <a:solidFill>
                  <a:srgbClr val="800000"/>
                </a:solidFill>
                <a:latin typeface="Times New Roman"/>
                <a:ea typeface="Times New Roman"/>
                <a:cs typeface="Times New Roman"/>
                <a:sym typeface="Times New Roman"/>
              </a:rPr>
              <a:t>International Nuclear Event Scale</a:t>
            </a:r>
            <a:endParaRPr/>
          </a:p>
        </p:txBody>
      </p:sp>
      <p:sp>
        <p:nvSpPr>
          <p:cNvPr id="431" name="Google Shape;431;p62"/>
          <p:cNvSpPr txBox="1"/>
          <p:nvPr>
            <p:ph idx="1" type="body"/>
          </p:nvPr>
        </p:nvSpPr>
        <p:spPr>
          <a:xfrm>
            <a:off x="46500" y="985200"/>
            <a:ext cx="9043800" cy="5582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Font typeface="Times New Roman"/>
              <a:buNone/>
            </a:pPr>
            <a:r>
              <a:rPr b="1" i="0" lang="en" sz="3200" u="none" cap="none" strike="noStrike">
                <a:solidFill>
                  <a:schemeClr val="dk1"/>
                </a:solidFill>
                <a:latin typeface="Times New Roman"/>
                <a:ea typeface="Times New Roman"/>
                <a:cs typeface="Times New Roman"/>
                <a:sym typeface="Times New Roman"/>
              </a:rPr>
              <a:t>7</a:t>
            </a:r>
            <a:r>
              <a:rPr b="0" i="0" lang="en" sz="3200" u="none" cap="none" strike="noStrike">
                <a:solidFill>
                  <a:schemeClr val="dk1"/>
                </a:solidFill>
                <a:latin typeface="Times New Roman"/>
                <a:ea typeface="Times New Roman"/>
                <a:cs typeface="Times New Roman"/>
                <a:sym typeface="Times New Roman"/>
              </a:rPr>
              <a:t> – Major Accident</a:t>
            </a:r>
            <a:endParaRPr/>
          </a:p>
          <a:p>
            <a:pPr indent="-342900" lvl="0" marL="342900" marR="0" rtl="0" algn="l">
              <a:lnSpc>
                <a:spcPct val="100000"/>
              </a:lnSpc>
              <a:spcBef>
                <a:spcPts val="640"/>
              </a:spcBef>
              <a:spcAft>
                <a:spcPts val="0"/>
              </a:spcAft>
              <a:buClr>
                <a:schemeClr val="dk1"/>
              </a:buClr>
              <a:buFont typeface="Times New Roman"/>
              <a:buNone/>
            </a:pPr>
            <a:r>
              <a:rPr b="1" i="0" lang="en" sz="3200" u="none" cap="none" strike="noStrike">
                <a:solidFill>
                  <a:schemeClr val="dk1"/>
                </a:solidFill>
                <a:latin typeface="Times New Roman"/>
                <a:ea typeface="Times New Roman"/>
                <a:cs typeface="Times New Roman"/>
                <a:sym typeface="Times New Roman"/>
              </a:rPr>
              <a:t>6</a:t>
            </a:r>
            <a:r>
              <a:rPr b="0" i="0" lang="en" sz="3200" u="none" cap="none" strike="noStrike">
                <a:solidFill>
                  <a:schemeClr val="dk1"/>
                </a:solidFill>
                <a:latin typeface="Times New Roman"/>
                <a:ea typeface="Times New Roman"/>
                <a:cs typeface="Times New Roman"/>
                <a:sym typeface="Times New Roman"/>
              </a:rPr>
              <a:t> – Serious Accident</a:t>
            </a:r>
            <a:endParaRPr/>
          </a:p>
          <a:p>
            <a:pPr indent="-342900" lvl="0" marL="342900" marR="0" rtl="0" algn="l">
              <a:lnSpc>
                <a:spcPct val="100000"/>
              </a:lnSpc>
              <a:spcBef>
                <a:spcPts val="640"/>
              </a:spcBef>
              <a:spcAft>
                <a:spcPts val="0"/>
              </a:spcAft>
              <a:buClr>
                <a:schemeClr val="dk1"/>
              </a:buClr>
              <a:buFont typeface="Times New Roman"/>
              <a:buNone/>
            </a:pPr>
            <a:r>
              <a:rPr b="1" i="0" lang="en" sz="3200" u="none" cap="none" strike="noStrike">
                <a:solidFill>
                  <a:schemeClr val="dk1"/>
                </a:solidFill>
                <a:latin typeface="Times New Roman"/>
                <a:ea typeface="Times New Roman"/>
                <a:cs typeface="Times New Roman"/>
                <a:sym typeface="Times New Roman"/>
              </a:rPr>
              <a:t>5</a:t>
            </a:r>
            <a:r>
              <a:rPr b="0" i="0" lang="en" sz="3200" u="none" cap="none" strike="noStrike">
                <a:solidFill>
                  <a:schemeClr val="dk1"/>
                </a:solidFill>
                <a:latin typeface="Times New Roman"/>
                <a:ea typeface="Times New Roman"/>
                <a:cs typeface="Times New Roman"/>
                <a:sym typeface="Times New Roman"/>
              </a:rPr>
              <a:t> – Accident With Wider Consequences</a:t>
            </a:r>
            <a:endParaRPr/>
          </a:p>
          <a:p>
            <a:pPr indent="-342900" lvl="0" marL="342900" marR="0" rtl="0" algn="l">
              <a:lnSpc>
                <a:spcPct val="100000"/>
              </a:lnSpc>
              <a:spcBef>
                <a:spcPts val="640"/>
              </a:spcBef>
              <a:spcAft>
                <a:spcPts val="0"/>
              </a:spcAft>
              <a:buClr>
                <a:schemeClr val="dk1"/>
              </a:buClr>
              <a:buFont typeface="Times New Roman"/>
              <a:buNone/>
            </a:pPr>
            <a:r>
              <a:rPr b="1" i="0" lang="en" sz="3200" u="none" cap="none" strike="noStrike">
                <a:solidFill>
                  <a:schemeClr val="dk1"/>
                </a:solidFill>
                <a:latin typeface="Times New Roman"/>
                <a:ea typeface="Times New Roman"/>
                <a:cs typeface="Times New Roman"/>
                <a:sym typeface="Times New Roman"/>
              </a:rPr>
              <a:t>4</a:t>
            </a:r>
            <a:r>
              <a:rPr b="0" i="0" lang="en" sz="3200" u="none" cap="none" strike="noStrike">
                <a:solidFill>
                  <a:schemeClr val="dk1"/>
                </a:solidFill>
                <a:latin typeface="Times New Roman"/>
                <a:ea typeface="Times New Roman"/>
                <a:cs typeface="Times New Roman"/>
                <a:sym typeface="Times New Roman"/>
              </a:rPr>
              <a:t> – Accident With Local Consequences</a:t>
            </a:r>
            <a:endParaRPr/>
          </a:p>
          <a:p>
            <a:pPr indent="-342900" lvl="0" marL="342900" marR="0" rtl="0" algn="l">
              <a:lnSpc>
                <a:spcPct val="100000"/>
              </a:lnSpc>
              <a:spcBef>
                <a:spcPts val="640"/>
              </a:spcBef>
              <a:spcAft>
                <a:spcPts val="0"/>
              </a:spcAft>
              <a:buClr>
                <a:schemeClr val="dk1"/>
              </a:buClr>
              <a:buFont typeface="Times New Roman"/>
              <a:buNone/>
            </a:pPr>
            <a:r>
              <a:rPr b="1" i="0" lang="en" sz="3200" u="none" cap="none" strike="noStrike">
                <a:solidFill>
                  <a:schemeClr val="dk1"/>
                </a:solidFill>
                <a:latin typeface="Times New Roman"/>
                <a:ea typeface="Times New Roman"/>
                <a:cs typeface="Times New Roman"/>
                <a:sym typeface="Times New Roman"/>
              </a:rPr>
              <a:t>3</a:t>
            </a:r>
            <a:r>
              <a:rPr b="0" i="0" lang="en" sz="3200" u="none" cap="none" strike="noStrike">
                <a:solidFill>
                  <a:schemeClr val="dk1"/>
                </a:solidFill>
                <a:latin typeface="Times New Roman"/>
                <a:ea typeface="Times New Roman"/>
                <a:cs typeface="Times New Roman"/>
                <a:sym typeface="Times New Roman"/>
              </a:rPr>
              <a:t> – Serious Incident</a:t>
            </a:r>
            <a:endParaRPr/>
          </a:p>
          <a:p>
            <a:pPr indent="-342900" lvl="0" marL="342900" marR="0" rtl="0" algn="l">
              <a:lnSpc>
                <a:spcPct val="100000"/>
              </a:lnSpc>
              <a:spcBef>
                <a:spcPts val="640"/>
              </a:spcBef>
              <a:spcAft>
                <a:spcPts val="0"/>
              </a:spcAft>
              <a:buClr>
                <a:schemeClr val="dk1"/>
              </a:buClr>
              <a:buFont typeface="Times New Roman"/>
              <a:buNone/>
            </a:pPr>
            <a:r>
              <a:rPr b="1" i="0" lang="en" sz="3200" u="none" cap="none" strike="noStrike">
                <a:solidFill>
                  <a:schemeClr val="dk1"/>
                </a:solidFill>
                <a:latin typeface="Times New Roman"/>
                <a:ea typeface="Times New Roman"/>
                <a:cs typeface="Times New Roman"/>
                <a:sym typeface="Times New Roman"/>
              </a:rPr>
              <a:t>2</a:t>
            </a:r>
            <a:r>
              <a:rPr b="0" i="0" lang="en" sz="3200" u="none" cap="none" strike="noStrike">
                <a:solidFill>
                  <a:schemeClr val="dk1"/>
                </a:solidFill>
                <a:latin typeface="Times New Roman"/>
                <a:ea typeface="Times New Roman"/>
                <a:cs typeface="Times New Roman"/>
                <a:sym typeface="Times New Roman"/>
              </a:rPr>
              <a:t> – Incident</a:t>
            </a:r>
            <a:endParaRPr/>
          </a:p>
          <a:p>
            <a:pPr indent="-342900" lvl="0" marL="342900" marR="0" rtl="0" algn="l">
              <a:lnSpc>
                <a:spcPct val="100000"/>
              </a:lnSpc>
              <a:spcBef>
                <a:spcPts val="640"/>
              </a:spcBef>
              <a:spcAft>
                <a:spcPts val="0"/>
              </a:spcAft>
              <a:buClr>
                <a:schemeClr val="dk1"/>
              </a:buClr>
              <a:buFont typeface="Times New Roman"/>
              <a:buNone/>
            </a:pPr>
            <a:r>
              <a:rPr b="1" i="0" lang="en" sz="3200" u="none" cap="none" strike="noStrike">
                <a:solidFill>
                  <a:schemeClr val="dk1"/>
                </a:solidFill>
                <a:latin typeface="Times New Roman"/>
                <a:ea typeface="Times New Roman"/>
                <a:cs typeface="Times New Roman"/>
                <a:sym typeface="Times New Roman"/>
              </a:rPr>
              <a:t>1</a:t>
            </a:r>
            <a:r>
              <a:rPr b="0" i="0" lang="en" sz="3200" u="none" cap="none" strike="noStrike">
                <a:solidFill>
                  <a:schemeClr val="dk1"/>
                </a:solidFill>
                <a:latin typeface="Times New Roman"/>
                <a:ea typeface="Times New Roman"/>
                <a:cs typeface="Times New Roman"/>
                <a:sym typeface="Times New Roman"/>
              </a:rPr>
              <a:t> – Anomaly</a:t>
            </a:r>
            <a:endParaRPr/>
          </a:p>
          <a:p>
            <a:pPr indent="-342900" lvl="0" marL="342900" marR="0" rtl="0" algn="l">
              <a:lnSpc>
                <a:spcPct val="100000"/>
              </a:lnSpc>
              <a:spcBef>
                <a:spcPts val="640"/>
              </a:spcBef>
              <a:spcAft>
                <a:spcPts val="0"/>
              </a:spcAft>
              <a:buClr>
                <a:schemeClr val="dk1"/>
              </a:buClr>
              <a:buFont typeface="Times New Roman"/>
              <a:buNone/>
            </a:pPr>
            <a:r>
              <a:rPr b="1" i="0" lang="en" sz="3200" u="none" cap="none" strike="noStrike">
                <a:solidFill>
                  <a:schemeClr val="dk1"/>
                </a:solidFill>
                <a:latin typeface="Times New Roman"/>
                <a:ea typeface="Times New Roman"/>
                <a:cs typeface="Times New Roman"/>
                <a:sym typeface="Times New Roman"/>
              </a:rPr>
              <a:t>0</a:t>
            </a:r>
            <a:r>
              <a:rPr b="0" i="0" lang="en" sz="3200" u="none" cap="none" strike="noStrike">
                <a:solidFill>
                  <a:schemeClr val="dk1"/>
                </a:solidFill>
                <a:latin typeface="Times New Roman"/>
                <a:ea typeface="Times New Roman"/>
                <a:cs typeface="Times New Roman"/>
                <a:sym typeface="Times New Roman"/>
              </a:rPr>
              <a:t> – Deviation (No Safety Significance)</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63"/>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 sz="4000" u="none" cap="none" strike="noStrike">
                <a:solidFill>
                  <a:srgbClr val="800000"/>
                </a:solidFill>
                <a:latin typeface="Times New Roman"/>
                <a:ea typeface="Times New Roman"/>
                <a:cs typeface="Times New Roman"/>
                <a:sym typeface="Times New Roman"/>
              </a:rPr>
              <a:t>Nuclear Accidents Worldwide</a:t>
            </a:r>
            <a:endParaRPr/>
          </a:p>
        </p:txBody>
      </p:sp>
      <p:graphicFrame>
        <p:nvGraphicFramePr>
          <p:cNvPr id="438" name="Google Shape;438;p63"/>
          <p:cNvGraphicFramePr/>
          <p:nvPr/>
        </p:nvGraphicFramePr>
        <p:xfrm>
          <a:off x="152400" y="1143000"/>
          <a:ext cx="3000000" cy="3000000"/>
        </p:xfrm>
        <a:graphic>
          <a:graphicData uri="http://schemas.openxmlformats.org/drawingml/2006/table">
            <a:tbl>
              <a:tblPr bandRow="1" firstRow="1">
                <a:noFill/>
                <a:tableStyleId>{036AFCDB-029C-4D61-B487-1234638CC3CE}</a:tableStyleId>
              </a:tblPr>
              <a:tblGrid>
                <a:gridCol w="1036450"/>
                <a:gridCol w="1514825"/>
                <a:gridCol w="6059300"/>
              </a:tblGrid>
              <a:tr h="651925">
                <a:tc>
                  <a:txBody>
                    <a:bodyPr/>
                    <a:lstStyle/>
                    <a:p>
                      <a:pPr indent="0" lvl="0" marL="0" marR="0" rtl="0" algn="ctr">
                        <a:lnSpc>
                          <a:spcPct val="100000"/>
                        </a:lnSpc>
                        <a:spcBef>
                          <a:spcPts val="0"/>
                        </a:spcBef>
                        <a:spcAft>
                          <a:spcPts val="0"/>
                        </a:spcAft>
                        <a:buClr>
                          <a:srgbClr val="000000"/>
                        </a:buClr>
                        <a:buFont typeface="Times New Roman"/>
                        <a:buNone/>
                      </a:pPr>
                      <a:r>
                        <a:rPr lang="en" sz="2000" u="none" cap="none" strike="noStrike">
                          <a:latin typeface="Times New Roman"/>
                          <a:ea typeface="Times New Roman"/>
                          <a:cs typeface="Times New Roman"/>
                          <a:sym typeface="Times New Roman"/>
                        </a:rPr>
                        <a:t>Event  Scale</a:t>
                      </a:r>
                      <a:endParaRPr/>
                    </a:p>
                  </a:txBody>
                  <a:tcPr marT="0" marB="0" marR="68575" marL="68575"/>
                </a:tc>
                <a:tc>
                  <a:txBody>
                    <a:bodyPr/>
                    <a:lstStyle/>
                    <a:p>
                      <a:pPr indent="0" lvl="0" marL="0" marR="0" rtl="0" algn="ctr">
                        <a:lnSpc>
                          <a:spcPct val="100000"/>
                        </a:lnSpc>
                        <a:spcBef>
                          <a:spcPts val="0"/>
                        </a:spcBef>
                        <a:spcAft>
                          <a:spcPts val="0"/>
                        </a:spcAft>
                        <a:buClr>
                          <a:srgbClr val="000000"/>
                        </a:buClr>
                        <a:buFont typeface="Times New Roman"/>
                        <a:buNone/>
                      </a:pPr>
                      <a:r>
                        <a:rPr lang="en" sz="2000" u="none" cap="none" strike="noStrike">
                          <a:latin typeface="Times New Roman"/>
                          <a:ea typeface="Times New Roman"/>
                          <a:cs typeface="Times New Roman"/>
                          <a:sym typeface="Times New Roman"/>
                        </a:rPr>
                        <a:t>Designation</a:t>
                      </a:r>
                      <a:endParaRPr/>
                    </a:p>
                  </a:txBody>
                  <a:tcPr marT="0" marB="0" marR="68575" marL="68575"/>
                </a:tc>
                <a:tc>
                  <a:txBody>
                    <a:bodyPr/>
                    <a:lstStyle/>
                    <a:p>
                      <a:pPr indent="0" lvl="0" marL="0" marR="0" rtl="0" algn="ctr">
                        <a:lnSpc>
                          <a:spcPct val="100000"/>
                        </a:lnSpc>
                        <a:spcBef>
                          <a:spcPts val="0"/>
                        </a:spcBef>
                        <a:spcAft>
                          <a:spcPts val="0"/>
                        </a:spcAft>
                        <a:buClr>
                          <a:schemeClr val="dk1"/>
                        </a:buClr>
                        <a:buFont typeface="Times New Roman"/>
                        <a:buNone/>
                      </a:pPr>
                      <a:r>
                        <a:rPr lang="en" sz="2000" u="none" cap="none" strike="noStrike">
                          <a:latin typeface="Times New Roman"/>
                          <a:ea typeface="Times New Roman"/>
                          <a:cs typeface="Times New Roman"/>
                          <a:sym typeface="Times New Roman"/>
                        </a:rPr>
                        <a:t>Example</a:t>
                      </a:r>
                      <a:endParaRPr/>
                    </a:p>
                  </a:txBody>
                  <a:tcPr marT="0" marB="0" marR="68575" marL="68575"/>
                </a:tc>
              </a:tr>
              <a:tr h="977900">
                <a:tc>
                  <a:txBody>
                    <a:bodyPr/>
                    <a:lstStyle/>
                    <a:p>
                      <a:pPr indent="0" lvl="0" marL="0" marR="0" rtl="0" algn="ctr">
                        <a:lnSpc>
                          <a:spcPct val="200000"/>
                        </a:lnSpc>
                        <a:spcBef>
                          <a:spcPts val="0"/>
                        </a:spcBef>
                        <a:spcAft>
                          <a:spcPts val="0"/>
                        </a:spcAft>
                        <a:buClr>
                          <a:srgbClr val="000000"/>
                        </a:buClr>
                        <a:buFont typeface="Arial"/>
                        <a:buNone/>
                      </a:pPr>
                      <a:r>
                        <a:rPr lang="en" sz="2000" u="none" cap="none" strike="noStrike"/>
                        <a:t>7</a:t>
                      </a:r>
                      <a:endParaRPr/>
                    </a:p>
                  </a:txBody>
                  <a:tcPr marT="0" marB="0" marR="68575" marL="68575"/>
                </a:tc>
                <a:tc>
                  <a:txBody>
                    <a:bodyPr/>
                    <a:lstStyle/>
                    <a:p>
                      <a:pPr indent="0" lvl="0" marL="0" marR="0" rtl="0" algn="ctr">
                        <a:lnSpc>
                          <a:spcPct val="100000"/>
                        </a:lnSpc>
                        <a:spcBef>
                          <a:spcPts val="0"/>
                        </a:spcBef>
                        <a:spcAft>
                          <a:spcPts val="0"/>
                        </a:spcAft>
                        <a:buClr>
                          <a:srgbClr val="000000"/>
                        </a:buClr>
                        <a:buFont typeface="Arial"/>
                        <a:buNone/>
                      </a:pPr>
                      <a:r>
                        <a:rPr lang="en" sz="2000" u="none" cap="none" strike="noStrike"/>
                        <a:t>Major Accident</a:t>
                      </a:r>
                      <a:endParaRPr/>
                    </a:p>
                  </a:txBody>
                  <a:tcPr marT="0" marB="0" marR="68575" marL="68575"/>
                </a:tc>
                <a:tc>
                  <a:txBody>
                    <a:bodyPr/>
                    <a:lstStyle/>
                    <a:p>
                      <a:pPr indent="0" lvl="0" marL="0" marR="0" rtl="0" algn="ctr">
                        <a:lnSpc>
                          <a:spcPct val="100000"/>
                        </a:lnSpc>
                        <a:spcBef>
                          <a:spcPts val="0"/>
                        </a:spcBef>
                        <a:spcAft>
                          <a:spcPts val="0"/>
                        </a:spcAft>
                        <a:buClr>
                          <a:schemeClr val="dk1"/>
                        </a:buClr>
                        <a:buFont typeface="Times New Roman"/>
                        <a:buNone/>
                      </a:pPr>
                      <a:r>
                        <a:rPr lang="en" sz="2000" u="none" cap="none" strike="noStrike">
                          <a:solidFill>
                            <a:srgbClr val="FFFFFF"/>
                          </a:solidFill>
                        </a:rPr>
                        <a:t>Fukushima Daiichi nuclear disaster (2011), </a:t>
                      </a:r>
                      <a:r>
                        <a:rPr lang="en" sz="2000" u="none" cap="none" strike="noStrike">
                          <a:solidFill>
                            <a:srgbClr val="FFFFFF"/>
                          </a:solidFill>
                          <a:latin typeface="Times New Roman"/>
                          <a:ea typeface="Times New Roman"/>
                          <a:cs typeface="Times New Roman"/>
                          <a:sym typeface="Times New Roman"/>
                        </a:rPr>
                        <a:t>Chernobyl disaster,  26/4/1986.  56 dead; 4,000 cancer fatalities,  600,000 exposed to elevated doses of radiation.</a:t>
                      </a:r>
                      <a:endParaRPr/>
                    </a:p>
                  </a:txBody>
                  <a:tcPr marT="0" marB="0" marR="68575" marL="68575"/>
                </a:tc>
              </a:tr>
              <a:tr h="1303875">
                <a:tc>
                  <a:txBody>
                    <a:bodyPr/>
                    <a:lstStyle/>
                    <a:p>
                      <a:pPr indent="0" lvl="0" marL="0" marR="0" rtl="0" algn="ctr">
                        <a:lnSpc>
                          <a:spcPct val="200000"/>
                        </a:lnSpc>
                        <a:spcBef>
                          <a:spcPts val="0"/>
                        </a:spcBef>
                        <a:spcAft>
                          <a:spcPts val="0"/>
                        </a:spcAft>
                        <a:buClr>
                          <a:srgbClr val="000000"/>
                        </a:buClr>
                        <a:buFont typeface="Arial"/>
                        <a:buNone/>
                      </a:pPr>
                      <a:r>
                        <a:rPr lang="en" sz="2000" u="none" cap="none" strike="noStrike"/>
                        <a:t>6</a:t>
                      </a:r>
                      <a:endParaRPr/>
                    </a:p>
                  </a:txBody>
                  <a:tcPr marT="0" marB="0" marR="68575" marL="68575">
                    <a:solidFill>
                      <a:srgbClr val="000099"/>
                    </a:solidFill>
                  </a:tcPr>
                </a:tc>
                <a:tc>
                  <a:txBody>
                    <a:bodyPr/>
                    <a:lstStyle/>
                    <a:p>
                      <a:pPr indent="0" lvl="0" marL="0" marR="0" rtl="0" algn="ctr">
                        <a:lnSpc>
                          <a:spcPct val="100000"/>
                        </a:lnSpc>
                        <a:spcBef>
                          <a:spcPts val="0"/>
                        </a:spcBef>
                        <a:spcAft>
                          <a:spcPts val="0"/>
                        </a:spcAft>
                        <a:buClr>
                          <a:srgbClr val="000000"/>
                        </a:buClr>
                        <a:buFont typeface="Arial"/>
                        <a:buNone/>
                      </a:pPr>
                      <a:r>
                        <a:rPr lang="en" sz="2000" u="none" cap="none" strike="noStrike"/>
                        <a:t>Serious Accident</a:t>
                      </a:r>
                      <a:endParaRPr/>
                    </a:p>
                  </a:txBody>
                  <a:tcPr marT="0" marB="0" marR="68575" marL="68575">
                    <a:solidFill>
                      <a:srgbClr val="000099"/>
                    </a:solidFill>
                  </a:tcPr>
                </a:tc>
                <a:tc>
                  <a:txBody>
                    <a:bodyPr/>
                    <a:lstStyle/>
                    <a:p>
                      <a:pPr indent="0" lvl="0" marL="0" marR="0" rtl="0" algn="ctr">
                        <a:lnSpc>
                          <a:spcPct val="100000"/>
                        </a:lnSpc>
                        <a:spcBef>
                          <a:spcPts val="0"/>
                        </a:spcBef>
                        <a:spcAft>
                          <a:spcPts val="0"/>
                        </a:spcAft>
                        <a:buClr>
                          <a:schemeClr val="dk1"/>
                        </a:buClr>
                        <a:buFont typeface="Times New Roman"/>
                        <a:buNone/>
                      </a:pPr>
                      <a:r>
                        <a:rPr lang="en" sz="2000" u="none" cap="none" strike="noStrike">
                          <a:latin typeface="Times New Roman"/>
                          <a:ea typeface="Times New Roman"/>
                          <a:cs typeface="Times New Roman"/>
                          <a:sym typeface="Times New Roman"/>
                        </a:rPr>
                        <a:t>Kyshtym disaster at Mayak, Soviet Union, 29/9/1957. 70-80 tons of highly radioactive material into the environment. Impact on local population is not fully known.</a:t>
                      </a:r>
                      <a:endParaRPr/>
                    </a:p>
                  </a:txBody>
                  <a:tcPr marT="0" marB="0" marR="68575" marL="68575">
                    <a:solidFill>
                      <a:srgbClr val="000099"/>
                    </a:solidFill>
                  </a:tcPr>
                </a:tc>
              </a:tr>
              <a:tr h="2933700">
                <a:tc>
                  <a:txBody>
                    <a:bodyPr/>
                    <a:lstStyle/>
                    <a:p>
                      <a:pPr indent="0" lvl="0" marL="0" marR="0" rtl="0" algn="ctr">
                        <a:lnSpc>
                          <a:spcPct val="200000"/>
                        </a:lnSpc>
                        <a:spcBef>
                          <a:spcPts val="0"/>
                        </a:spcBef>
                        <a:spcAft>
                          <a:spcPts val="0"/>
                        </a:spcAft>
                        <a:buClr>
                          <a:srgbClr val="000000"/>
                        </a:buClr>
                        <a:buFont typeface="Arial"/>
                        <a:buNone/>
                      </a:pPr>
                      <a:r>
                        <a:rPr lang="en" sz="2000" u="none" cap="none" strike="noStrike"/>
                        <a:t>5</a:t>
                      </a:r>
                      <a:endParaRPr/>
                    </a:p>
                  </a:txBody>
                  <a:tcPr marT="0" marB="0" marR="68575" marL="68575"/>
                </a:tc>
                <a:tc>
                  <a:txBody>
                    <a:bodyPr/>
                    <a:lstStyle/>
                    <a:p>
                      <a:pPr indent="0" lvl="0" marL="0" marR="0" rtl="0" algn="ctr">
                        <a:lnSpc>
                          <a:spcPct val="100000"/>
                        </a:lnSpc>
                        <a:spcBef>
                          <a:spcPts val="0"/>
                        </a:spcBef>
                        <a:spcAft>
                          <a:spcPts val="0"/>
                        </a:spcAft>
                        <a:buClr>
                          <a:srgbClr val="000000"/>
                        </a:buClr>
                        <a:buFont typeface="Arial"/>
                        <a:buNone/>
                      </a:pPr>
                      <a:r>
                        <a:rPr lang="en" sz="2000" u="none" cap="none" strike="noStrike"/>
                        <a:t>Accident With Wider Consequences</a:t>
                      </a:r>
                      <a:endParaRPr/>
                    </a:p>
                  </a:txBody>
                  <a:tcPr marT="0" marB="0" marR="68575" marL="68575"/>
                </a:tc>
                <a:tc>
                  <a:txBody>
                    <a:bodyPr/>
                    <a:lstStyle/>
                    <a:p>
                      <a:pPr indent="-355600" lvl="0" marL="355600" marR="0" rtl="0" algn="l">
                        <a:lnSpc>
                          <a:spcPct val="100000"/>
                        </a:lnSpc>
                        <a:spcBef>
                          <a:spcPts val="0"/>
                        </a:spcBef>
                        <a:spcAft>
                          <a:spcPts val="0"/>
                        </a:spcAft>
                        <a:buClr>
                          <a:schemeClr val="dk1"/>
                        </a:buClr>
                        <a:buSzPts val="1200"/>
                        <a:buFont typeface="Arial"/>
                        <a:buChar char="●"/>
                      </a:pPr>
                      <a:r>
                        <a:rPr b="1" lang="en" sz="2000" u="none" cap="none" strike="noStrike">
                          <a:latin typeface="Times New Roman"/>
                          <a:ea typeface="Times New Roman"/>
                          <a:cs typeface="Times New Roman"/>
                          <a:sym typeface="Times New Roman"/>
                        </a:rPr>
                        <a:t>Windscale fire  </a:t>
                      </a:r>
                      <a:r>
                        <a:rPr lang="en" sz="2000" u="none" cap="none" strike="noStrike">
                          <a:latin typeface="Times New Roman"/>
                          <a:ea typeface="Times New Roman"/>
                          <a:cs typeface="Times New Roman"/>
                          <a:sym typeface="Times New Roman"/>
                        </a:rPr>
                        <a:t>(UK), 10/10/1957. Radionuclide released , 200-240 thyroid cancer cases expected.</a:t>
                      </a:r>
                      <a:endParaRPr/>
                    </a:p>
                    <a:p>
                      <a:pPr indent="-355600" lvl="0" marL="355600" marR="0" rtl="0" algn="l">
                        <a:lnSpc>
                          <a:spcPct val="100000"/>
                        </a:lnSpc>
                        <a:spcBef>
                          <a:spcPts val="0"/>
                        </a:spcBef>
                        <a:spcAft>
                          <a:spcPts val="0"/>
                        </a:spcAft>
                        <a:buClr>
                          <a:schemeClr val="dk1"/>
                        </a:buClr>
                        <a:buSzPts val="1200"/>
                        <a:buFont typeface="Arial"/>
                        <a:buChar char="●"/>
                      </a:pPr>
                      <a:r>
                        <a:rPr b="1" lang="en" sz="2000" u="none" cap="none" strike="noStrike">
                          <a:latin typeface="Times New Roman"/>
                          <a:ea typeface="Times New Roman"/>
                          <a:cs typeface="Times New Roman"/>
                          <a:sym typeface="Times New Roman"/>
                        </a:rPr>
                        <a:t>Three Mile Island accident </a:t>
                      </a:r>
                      <a:r>
                        <a:rPr lang="en" sz="2000" u="none" cap="none" strike="noStrike">
                          <a:latin typeface="Times New Roman"/>
                          <a:ea typeface="Times New Roman"/>
                          <a:cs typeface="Times New Roman"/>
                          <a:sym typeface="Times New Roman"/>
                        </a:rPr>
                        <a:t>(US), 28/3/1979Some radioactive gases were released into the atmosphere. </a:t>
                      </a:r>
                      <a:endParaRPr/>
                    </a:p>
                    <a:p>
                      <a:pPr indent="-355600" lvl="0" marL="355600" marR="0" rtl="0" algn="l">
                        <a:lnSpc>
                          <a:spcPct val="100000"/>
                        </a:lnSpc>
                        <a:spcBef>
                          <a:spcPts val="0"/>
                        </a:spcBef>
                        <a:spcAft>
                          <a:spcPts val="0"/>
                        </a:spcAft>
                        <a:buClr>
                          <a:schemeClr val="dk1"/>
                        </a:buClr>
                        <a:buSzPts val="1200"/>
                        <a:buFont typeface="Arial"/>
                        <a:buChar char="●"/>
                      </a:pPr>
                      <a:r>
                        <a:rPr b="1" lang="en" sz="2000" u="none" cap="none" strike="noStrike">
                          <a:latin typeface="Times New Roman"/>
                          <a:ea typeface="Times New Roman"/>
                          <a:cs typeface="Times New Roman"/>
                          <a:sym typeface="Times New Roman"/>
                        </a:rPr>
                        <a:t>Goiânia accident</a:t>
                      </a:r>
                      <a:r>
                        <a:rPr lang="en" sz="2000" u="none" cap="none" strike="noStrike">
                          <a:latin typeface="Times New Roman"/>
                          <a:ea typeface="Times New Roman"/>
                          <a:cs typeface="Times New Roman"/>
                          <a:sym typeface="Times New Roman"/>
                        </a:rPr>
                        <a:t> (Brazil), 13/9/1987. An unsecured caesium chloride radiation source left in an abandoned hospital was recovered by squatters unaware of its nature and sold at a scrapyard. 249 people contaminated;  4 died.</a:t>
                      </a:r>
                      <a:endParaRPr/>
                    </a:p>
                  </a:txBody>
                  <a:tcPr marT="0" marB="0" marR="68575" marL="68575"/>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64"/>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 sz="4000" u="none" cap="none" strike="noStrike">
                <a:solidFill>
                  <a:srgbClr val="800000"/>
                </a:solidFill>
                <a:latin typeface="Times New Roman"/>
                <a:ea typeface="Times New Roman"/>
                <a:cs typeface="Times New Roman"/>
                <a:sym typeface="Times New Roman"/>
              </a:rPr>
              <a:t>Nuclear Accidents Worldwide</a:t>
            </a:r>
            <a:endParaRPr/>
          </a:p>
        </p:txBody>
      </p:sp>
      <p:sp>
        <p:nvSpPr>
          <p:cNvPr id="445" name="Google Shape;445;p64"/>
          <p:cNvSpPr txBox="1"/>
          <p:nvPr>
            <p:ph idx="1" type="body"/>
          </p:nvPr>
        </p:nvSpPr>
        <p:spPr>
          <a:xfrm>
            <a:off x="457200" y="1219200"/>
            <a:ext cx="8229600" cy="4937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Font typeface="Arial"/>
              <a:buNone/>
            </a:pPr>
            <a:r>
              <a:t/>
            </a:r>
            <a:endParaRPr b="0" i="0" sz="3000" u="none" cap="none" strike="noStrike">
              <a:solidFill>
                <a:srgbClr val="0000FF"/>
              </a:solidFill>
              <a:latin typeface="Arial"/>
              <a:ea typeface="Arial"/>
              <a:cs typeface="Arial"/>
              <a:sym typeface="Arial"/>
            </a:endParaRPr>
          </a:p>
        </p:txBody>
      </p:sp>
      <p:graphicFrame>
        <p:nvGraphicFramePr>
          <p:cNvPr id="446" name="Google Shape;446;p64"/>
          <p:cNvGraphicFramePr/>
          <p:nvPr/>
        </p:nvGraphicFramePr>
        <p:xfrm>
          <a:off x="76200" y="1524000"/>
          <a:ext cx="3000000" cy="3000000"/>
        </p:xfrm>
        <a:graphic>
          <a:graphicData uri="http://schemas.openxmlformats.org/drawingml/2006/table">
            <a:tbl>
              <a:tblPr bandRow="1" firstRow="1">
                <a:noFill/>
                <a:tableStyleId>{036AFCDB-029C-4D61-B487-1234638CC3CE}</a:tableStyleId>
              </a:tblPr>
              <a:tblGrid>
                <a:gridCol w="914400"/>
                <a:gridCol w="1707775"/>
                <a:gridCol w="6293225"/>
              </a:tblGrid>
              <a:tr h="370850">
                <a:tc>
                  <a:txBody>
                    <a:bodyPr/>
                    <a:lstStyle/>
                    <a:p>
                      <a:pPr indent="0" lvl="0" marL="0" marR="0" rtl="0" algn="ctr">
                        <a:lnSpc>
                          <a:spcPct val="100000"/>
                        </a:lnSpc>
                        <a:spcBef>
                          <a:spcPts val="0"/>
                        </a:spcBef>
                        <a:spcAft>
                          <a:spcPts val="0"/>
                        </a:spcAft>
                        <a:buClr>
                          <a:srgbClr val="000000"/>
                        </a:buClr>
                        <a:buFont typeface="Times New Roman"/>
                        <a:buNone/>
                      </a:pPr>
                      <a:r>
                        <a:rPr lang="en" sz="2000" u="none" cap="none" strike="noStrike">
                          <a:latin typeface="Times New Roman"/>
                          <a:ea typeface="Times New Roman"/>
                          <a:cs typeface="Times New Roman"/>
                          <a:sym typeface="Times New Roman"/>
                        </a:rPr>
                        <a:t>Event  Scale</a:t>
                      </a:r>
                      <a:endParaRPr/>
                    </a:p>
                  </a:txBody>
                  <a:tcPr marT="0" marB="0" marR="68575" marL="68575"/>
                </a:tc>
                <a:tc>
                  <a:txBody>
                    <a:bodyPr/>
                    <a:lstStyle/>
                    <a:p>
                      <a:pPr indent="0" lvl="0" marL="0" marR="0" rtl="0" algn="ctr">
                        <a:lnSpc>
                          <a:spcPct val="100000"/>
                        </a:lnSpc>
                        <a:spcBef>
                          <a:spcPts val="0"/>
                        </a:spcBef>
                        <a:spcAft>
                          <a:spcPts val="0"/>
                        </a:spcAft>
                        <a:buClr>
                          <a:srgbClr val="000000"/>
                        </a:buClr>
                        <a:buFont typeface="Times New Roman"/>
                        <a:buNone/>
                      </a:pPr>
                      <a:r>
                        <a:rPr lang="en" sz="2000" u="none" cap="none" strike="noStrike">
                          <a:latin typeface="Times New Roman"/>
                          <a:ea typeface="Times New Roman"/>
                          <a:cs typeface="Times New Roman"/>
                          <a:sym typeface="Times New Roman"/>
                        </a:rPr>
                        <a:t>Designation</a:t>
                      </a:r>
                      <a:endParaRPr/>
                    </a:p>
                  </a:txBody>
                  <a:tcPr marT="0" marB="0" marR="68575" marL="68575"/>
                </a:tc>
                <a:tc>
                  <a:txBody>
                    <a:bodyPr/>
                    <a:lstStyle/>
                    <a:p>
                      <a:pPr indent="0" lvl="0" marL="0" marR="0" rtl="0" algn="ctr">
                        <a:lnSpc>
                          <a:spcPct val="100000"/>
                        </a:lnSpc>
                        <a:spcBef>
                          <a:spcPts val="0"/>
                        </a:spcBef>
                        <a:spcAft>
                          <a:spcPts val="0"/>
                        </a:spcAft>
                        <a:buClr>
                          <a:schemeClr val="dk1"/>
                        </a:buClr>
                        <a:buFont typeface="Times New Roman"/>
                        <a:buNone/>
                      </a:pPr>
                      <a:r>
                        <a:rPr lang="en" sz="2000" u="none" cap="none" strike="noStrike">
                          <a:latin typeface="Times New Roman"/>
                          <a:ea typeface="Times New Roman"/>
                          <a:cs typeface="Times New Roman"/>
                          <a:sym typeface="Times New Roman"/>
                        </a:rPr>
                        <a:t>Example</a:t>
                      </a:r>
                      <a:endParaRPr/>
                    </a:p>
                  </a:txBody>
                  <a:tcPr marT="0" marB="0" marR="68575" marL="68575"/>
                </a:tc>
              </a:tr>
              <a:tr h="370850">
                <a:tc>
                  <a:txBody>
                    <a:bodyPr/>
                    <a:lstStyle/>
                    <a:p>
                      <a:pPr indent="0" lvl="0" marL="0" marR="0" rtl="0" algn="ctr">
                        <a:lnSpc>
                          <a:spcPct val="200000"/>
                        </a:lnSpc>
                        <a:spcBef>
                          <a:spcPts val="0"/>
                        </a:spcBef>
                        <a:spcAft>
                          <a:spcPts val="0"/>
                        </a:spcAft>
                        <a:buClr>
                          <a:srgbClr val="000000"/>
                        </a:buClr>
                        <a:buFont typeface="Arial"/>
                        <a:buNone/>
                      </a:pPr>
                      <a:r>
                        <a:rPr lang="en" sz="2000" u="none" cap="none" strike="noStrike"/>
                        <a:t>4</a:t>
                      </a:r>
                      <a:endParaRPr/>
                    </a:p>
                  </a:txBody>
                  <a:tcPr marT="0" marB="0" marR="68575" marL="68575"/>
                </a:tc>
                <a:tc>
                  <a:txBody>
                    <a:bodyPr/>
                    <a:lstStyle/>
                    <a:p>
                      <a:pPr indent="0" lvl="0" marL="0" marR="0" rtl="0" algn="ctr">
                        <a:lnSpc>
                          <a:spcPct val="100000"/>
                        </a:lnSpc>
                        <a:spcBef>
                          <a:spcPts val="0"/>
                        </a:spcBef>
                        <a:spcAft>
                          <a:spcPts val="0"/>
                        </a:spcAft>
                        <a:buClr>
                          <a:srgbClr val="000000"/>
                        </a:buClr>
                        <a:buFont typeface="Arial"/>
                        <a:buNone/>
                      </a:pPr>
                      <a:r>
                        <a:rPr lang="en" sz="2000" u="none" cap="none" strike="noStrike"/>
                        <a:t>Accident With Local Consequences</a:t>
                      </a:r>
                      <a:endParaRPr/>
                    </a:p>
                  </a:txBody>
                  <a:tcPr marT="0" marB="0" marR="68575" marL="68575"/>
                </a:tc>
                <a:tc>
                  <a:txBody>
                    <a:bodyPr/>
                    <a:lstStyle/>
                    <a:p>
                      <a:pPr indent="-266700" lvl="0" marL="266700" marR="0" rtl="0" algn="l">
                        <a:lnSpc>
                          <a:spcPct val="100000"/>
                        </a:lnSpc>
                        <a:spcBef>
                          <a:spcPts val="0"/>
                        </a:spcBef>
                        <a:spcAft>
                          <a:spcPts val="0"/>
                        </a:spcAft>
                        <a:buClr>
                          <a:schemeClr val="dk1"/>
                        </a:buClr>
                        <a:buSzPts val="1200"/>
                        <a:buFont typeface="Arial"/>
                        <a:buChar char="●"/>
                      </a:pPr>
                      <a:r>
                        <a:rPr lang="en" sz="2000" u="none" cap="none" strike="noStrike">
                          <a:latin typeface="Times New Roman"/>
                          <a:ea typeface="Times New Roman"/>
                          <a:cs typeface="Times New Roman"/>
                          <a:sym typeface="Times New Roman"/>
                        </a:rPr>
                        <a:t>Sellafield (United Kingdom) - 5 incidents 1955 to 1979[3]</a:t>
                      </a:r>
                      <a:endParaRPr/>
                    </a:p>
                    <a:p>
                      <a:pPr indent="-266700" lvl="0" marL="266700" marR="0" rtl="0" algn="l">
                        <a:lnSpc>
                          <a:spcPct val="100000"/>
                        </a:lnSpc>
                        <a:spcBef>
                          <a:spcPts val="0"/>
                        </a:spcBef>
                        <a:spcAft>
                          <a:spcPts val="0"/>
                        </a:spcAft>
                        <a:buClr>
                          <a:schemeClr val="dk1"/>
                        </a:buClr>
                        <a:buSzPts val="1200"/>
                        <a:buFont typeface="Arial"/>
                        <a:buChar char="●"/>
                      </a:pPr>
                      <a:r>
                        <a:rPr lang="en" sz="2000" u="none" cap="none" strike="noStrike">
                          <a:latin typeface="Times New Roman"/>
                          <a:ea typeface="Times New Roman"/>
                          <a:cs typeface="Times New Roman"/>
                          <a:sym typeface="Times New Roman"/>
                        </a:rPr>
                        <a:t>SL-1 Experimental Power Station (United States) - 1961, reactor reached prompt criticality, killing three operators</a:t>
                      </a:r>
                      <a:endParaRPr/>
                    </a:p>
                    <a:p>
                      <a:pPr indent="-266700" lvl="0" marL="266700" marR="0" rtl="0" algn="l">
                        <a:lnSpc>
                          <a:spcPct val="100000"/>
                        </a:lnSpc>
                        <a:spcBef>
                          <a:spcPts val="0"/>
                        </a:spcBef>
                        <a:spcAft>
                          <a:spcPts val="0"/>
                        </a:spcAft>
                        <a:buClr>
                          <a:schemeClr val="dk1"/>
                        </a:buClr>
                        <a:buSzPts val="1200"/>
                        <a:buFont typeface="Arial"/>
                        <a:buChar char="●"/>
                      </a:pPr>
                      <a:r>
                        <a:rPr lang="en" sz="2000" u="none" cap="none" strike="noStrike">
                          <a:latin typeface="Times New Roman"/>
                          <a:ea typeface="Times New Roman"/>
                          <a:cs typeface="Times New Roman"/>
                          <a:sym typeface="Times New Roman"/>
                        </a:rPr>
                        <a:t>Saint-Laurent Nuclear Power Plant (France) - 1980, partial core meltdown</a:t>
                      </a:r>
                      <a:endParaRPr/>
                    </a:p>
                    <a:p>
                      <a:pPr indent="-266700" lvl="0" marL="266700" marR="0" rtl="0" algn="l">
                        <a:lnSpc>
                          <a:spcPct val="100000"/>
                        </a:lnSpc>
                        <a:spcBef>
                          <a:spcPts val="0"/>
                        </a:spcBef>
                        <a:spcAft>
                          <a:spcPts val="0"/>
                        </a:spcAft>
                        <a:buClr>
                          <a:schemeClr val="dk1"/>
                        </a:buClr>
                        <a:buSzPts val="1200"/>
                        <a:buFont typeface="Arial"/>
                        <a:buChar char="●"/>
                      </a:pPr>
                      <a:r>
                        <a:rPr lang="en" sz="2000" u="none" cap="none" strike="noStrike">
                          <a:latin typeface="Times New Roman"/>
                          <a:ea typeface="Times New Roman"/>
                          <a:cs typeface="Times New Roman"/>
                          <a:sym typeface="Times New Roman"/>
                        </a:rPr>
                        <a:t>Buenos Aires (Argentina) - 1983, criticality accident during fuel rod rearrangement killed one operator and injured 2 others</a:t>
                      </a:r>
                      <a:endParaRPr/>
                    </a:p>
                    <a:p>
                      <a:pPr indent="-266700" lvl="0" marL="266700" marR="0" rtl="0" algn="l">
                        <a:lnSpc>
                          <a:spcPct val="100000"/>
                        </a:lnSpc>
                        <a:spcBef>
                          <a:spcPts val="0"/>
                        </a:spcBef>
                        <a:spcAft>
                          <a:spcPts val="0"/>
                        </a:spcAft>
                        <a:buClr>
                          <a:schemeClr val="dk1"/>
                        </a:buClr>
                        <a:buSzPts val="1200"/>
                        <a:buFont typeface="Arial"/>
                        <a:buChar char="●"/>
                      </a:pPr>
                      <a:r>
                        <a:rPr lang="en" sz="2000" u="none" cap="none" strike="noStrike">
                          <a:latin typeface="Times New Roman"/>
                          <a:ea typeface="Times New Roman"/>
                          <a:cs typeface="Times New Roman"/>
                          <a:sym typeface="Times New Roman"/>
                        </a:rPr>
                        <a:t>Jaslovské Bohunice (Czechoslovakia) - 1977, contamination of reactor building</a:t>
                      </a:r>
                      <a:endParaRPr/>
                    </a:p>
                    <a:p>
                      <a:pPr indent="-266700" lvl="0" marL="266700" marR="0" rtl="0" algn="l">
                        <a:lnSpc>
                          <a:spcPct val="100000"/>
                        </a:lnSpc>
                        <a:spcBef>
                          <a:spcPts val="0"/>
                        </a:spcBef>
                        <a:spcAft>
                          <a:spcPts val="0"/>
                        </a:spcAft>
                        <a:buClr>
                          <a:schemeClr val="dk1"/>
                        </a:buClr>
                        <a:buSzPts val="1200"/>
                        <a:buFont typeface="Arial"/>
                        <a:buChar char="●"/>
                      </a:pPr>
                      <a:r>
                        <a:rPr lang="en" sz="2000" u="none" cap="none" strike="noStrike">
                          <a:latin typeface="Times New Roman"/>
                          <a:ea typeface="Times New Roman"/>
                          <a:cs typeface="Times New Roman"/>
                          <a:sym typeface="Times New Roman"/>
                        </a:rPr>
                        <a:t>Tokaimura nuclear accident (Japan) - 1999, three inexperienced operators at a reprocessing facility caused a criticality accident; two of them died</a:t>
                      </a:r>
                      <a:endParaRPr/>
                    </a:p>
                    <a:p>
                      <a:pPr indent="0" lvl="0" marL="0" marR="0" rtl="0" algn="ctr">
                        <a:lnSpc>
                          <a:spcPct val="100000"/>
                        </a:lnSpc>
                        <a:spcBef>
                          <a:spcPts val="0"/>
                        </a:spcBef>
                        <a:spcAft>
                          <a:spcPts val="0"/>
                        </a:spcAft>
                        <a:buClr>
                          <a:srgbClr val="000000"/>
                        </a:buClr>
                        <a:buFont typeface="Arial"/>
                        <a:buNone/>
                      </a:pPr>
                      <a:r>
                        <a:t/>
                      </a:r>
                      <a:endParaRPr sz="1400" u="none" cap="none" strike="noStrike"/>
                    </a:p>
                  </a:txBody>
                  <a:tcPr marT="0" marB="0" marR="68575" marL="68575"/>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65"/>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Times New Roman"/>
              <a:buNone/>
            </a:pPr>
            <a:r>
              <a:rPr b="1" i="0" lang="en" sz="4000" u="none" cap="none" strike="noStrike">
                <a:solidFill>
                  <a:srgbClr val="800000"/>
                </a:solidFill>
                <a:latin typeface="Times New Roman"/>
                <a:ea typeface="Times New Roman"/>
                <a:cs typeface="Times New Roman"/>
                <a:sym typeface="Times New Roman"/>
              </a:rPr>
              <a:t>Nuclear Accidents Worldwide</a:t>
            </a:r>
            <a:endParaRPr/>
          </a:p>
        </p:txBody>
      </p:sp>
      <p:sp>
        <p:nvSpPr>
          <p:cNvPr id="453" name="Google Shape;453;p65"/>
          <p:cNvSpPr txBox="1"/>
          <p:nvPr>
            <p:ph idx="1" type="body"/>
          </p:nvPr>
        </p:nvSpPr>
        <p:spPr>
          <a:xfrm>
            <a:off x="24000" y="838200"/>
            <a:ext cx="9043800" cy="5963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 sz="2800" u="none" cap="none" strike="noStrike">
                <a:solidFill>
                  <a:srgbClr val="073763"/>
                </a:solidFill>
                <a:latin typeface="Arial"/>
                <a:ea typeface="Arial"/>
                <a:cs typeface="Arial"/>
                <a:sym typeface="Arial"/>
              </a:rPr>
              <a:t>Worldwide 99 accidents at nuclear power plants.</a:t>
            </a:r>
            <a:endParaRPr/>
          </a:p>
          <a:p>
            <a:pPr indent="-342900" lvl="0" marL="342900" marR="0" rtl="0" algn="l">
              <a:lnSpc>
                <a:spcPct val="100000"/>
              </a:lnSpc>
              <a:spcBef>
                <a:spcPts val="640"/>
              </a:spcBef>
              <a:spcAft>
                <a:spcPts val="0"/>
              </a:spcAft>
              <a:buClr>
                <a:schemeClr val="dk1"/>
              </a:buClr>
              <a:buSzPts val="1900"/>
              <a:buFont typeface="Arial"/>
              <a:buChar char="●"/>
            </a:pPr>
            <a:r>
              <a:rPr b="0" i="0" lang="en" sz="2800" u="none" cap="none" strike="noStrike">
                <a:solidFill>
                  <a:srgbClr val="073763"/>
                </a:solidFill>
                <a:latin typeface="Arial"/>
                <a:ea typeface="Arial"/>
                <a:cs typeface="Arial"/>
                <a:sym typeface="Arial"/>
              </a:rPr>
              <a:t>Of which 57 occurred since the Chernobyl disaster</a:t>
            </a:r>
            <a:endParaRPr/>
          </a:p>
          <a:p>
            <a:pPr indent="-342900" lvl="0" marL="342900" marR="0" rtl="0" algn="l">
              <a:lnSpc>
                <a:spcPct val="100000"/>
              </a:lnSpc>
              <a:spcBef>
                <a:spcPts val="640"/>
              </a:spcBef>
              <a:spcAft>
                <a:spcPts val="0"/>
              </a:spcAft>
              <a:buClr>
                <a:schemeClr val="dk1"/>
              </a:buClr>
              <a:buSzPts val="1900"/>
              <a:buFont typeface="Arial"/>
              <a:buChar char="●"/>
            </a:pPr>
            <a:r>
              <a:rPr b="0" i="0" lang="en" sz="2800" u="none" cap="none" strike="noStrike">
                <a:solidFill>
                  <a:srgbClr val="073763"/>
                </a:solidFill>
                <a:latin typeface="Arial"/>
                <a:ea typeface="Arial"/>
                <a:cs typeface="Arial"/>
                <a:sym typeface="Arial"/>
              </a:rPr>
              <a:t>57% (56 out of 99) occurred in the USA.</a:t>
            </a:r>
            <a:r>
              <a:rPr b="0" baseline="30000" i="0" lang="en" sz="2800" u="sng" cap="none" strike="noStrike">
                <a:solidFill>
                  <a:schemeClr val="hlink"/>
                </a:solidFill>
                <a:latin typeface="Arial"/>
                <a:ea typeface="Arial"/>
                <a:cs typeface="Arial"/>
                <a:sym typeface="Arial"/>
                <a:hlinkClick r:id="rId3"/>
              </a:rPr>
              <a:t>[7]</a:t>
            </a:r>
            <a:r>
              <a:rPr b="0" i="0" lang="en" sz="2800" u="none" cap="none" strike="noStrike">
                <a:solidFill>
                  <a:srgbClr val="073763"/>
                </a:solidFill>
                <a:latin typeface="Arial"/>
                <a:ea typeface="Arial"/>
                <a:cs typeface="Arial"/>
                <a:sym typeface="Arial"/>
              </a:rPr>
              <a:t> </a:t>
            </a:r>
            <a:endParaRPr/>
          </a:p>
          <a:p>
            <a:pPr indent="-342900" lvl="0" marL="342900" marR="0" rtl="0" algn="l">
              <a:lnSpc>
                <a:spcPct val="100000"/>
              </a:lnSpc>
              <a:spcBef>
                <a:spcPts val="640"/>
              </a:spcBef>
              <a:spcAft>
                <a:spcPts val="0"/>
              </a:spcAft>
              <a:buClr>
                <a:schemeClr val="dk1"/>
              </a:buClr>
              <a:buSzPts val="1900"/>
              <a:buFont typeface="Arial"/>
              <a:buChar char="●"/>
            </a:pPr>
            <a:r>
              <a:rPr b="0" i="0" lang="en" sz="2800" u="none" cap="none" strike="noStrike">
                <a:solidFill>
                  <a:srgbClr val="073763"/>
                </a:solidFill>
                <a:latin typeface="Arial"/>
                <a:ea typeface="Arial"/>
                <a:cs typeface="Arial"/>
                <a:sym typeface="Arial"/>
              </a:rPr>
              <a:t>Serious </a:t>
            </a:r>
            <a:r>
              <a:rPr b="0" i="0" lang="en" sz="2800" u="sng" cap="none" strike="noStrike">
                <a:solidFill>
                  <a:schemeClr val="hlink"/>
                </a:solidFill>
                <a:latin typeface="Arial"/>
                <a:ea typeface="Arial"/>
                <a:cs typeface="Arial"/>
                <a:sym typeface="Arial"/>
                <a:hlinkClick r:id="rId4"/>
              </a:rPr>
              <a:t>nuclear power plant</a:t>
            </a:r>
            <a:r>
              <a:rPr b="0" i="0" lang="en" sz="2800" u="none" cap="none" strike="noStrike">
                <a:solidFill>
                  <a:srgbClr val="073763"/>
                </a:solidFill>
                <a:latin typeface="Arial"/>
                <a:ea typeface="Arial"/>
                <a:cs typeface="Arial"/>
                <a:sym typeface="Arial"/>
              </a:rPr>
              <a:t> accidents include: </a:t>
            </a:r>
            <a:endParaRPr/>
          </a:p>
          <a:p>
            <a:pPr indent="-260350" lvl="1" marL="742950" marR="0" rtl="0" algn="l">
              <a:lnSpc>
                <a:spcPct val="100000"/>
              </a:lnSpc>
              <a:spcBef>
                <a:spcPts val="640"/>
              </a:spcBef>
              <a:spcAft>
                <a:spcPts val="0"/>
              </a:spcAft>
              <a:buClr>
                <a:schemeClr val="dk1"/>
              </a:buClr>
              <a:buSzPts val="1629"/>
              <a:buFont typeface="Courier New"/>
              <a:buChar char="o"/>
            </a:pPr>
            <a:r>
              <a:rPr b="0" i="0" lang="en" sz="2400" u="none" cap="none" strike="noStrike">
                <a:solidFill>
                  <a:srgbClr val="000000"/>
                </a:solidFill>
                <a:latin typeface="Arial"/>
                <a:ea typeface="Arial"/>
                <a:cs typeface="Arial"/>
                <a:sym typeface="Arial"/>
              </a:rPr>
              <a:t> the </a:t>
            </a:r>
            <a:r>
              <a:rPr b="0" i="0" lang="en" sz="2400" u="sng" cap="none" strike="noStrike">
                <a:solidFill>
                  <a:schemeClr val="hlink"/>
                </a:solidFill>
                <a:latin typeface="Arial"/>
                <a:ea typeface="Arial"/>
                <a:cs typeface="Arial"/>
                <a:sym typeface="Arial"/>
                <a:hlinkClick r:id="rId5"/>
              </a:rPr>
              <a:t>Fukushima Daiichi nuclear disaster</a:t>
            </a:r>
            <a:r>
              <a:rPr b="0" i="0" lang="en" sz="2400" u="none" cap="none" strike="noStrike">
                <a:solidFill>
                  <a:srgbClr val="000000"/>
                </a:solidFill>
                <a:latin typeface="Arial"/>
                <a:ea typeface="Arial"/>
                <a:cs typeface="Arial"/>
                <a:sym typeface="Arial"/>
              </a:rPr>
              <a:t> (2011), </a:t>
            </a:r>
            <a:endParaRPr/>
          </a:p>
          <a:p>
            <a:pPr indent="-260350" lvl="1" marL="742950" marR="0" rtl="0" algn="l">
              <a:lnSpc>
                <a:spcPct val="100000"/>
              </a:lnSpc>
              <a:spcBef>
                <a:spcPts val="640"/>
              </a:spcBef>
              <a:spcAft>
                <a:spcPts val="0"/>
              </a:spcAft>
              <a:buClr>
                <a:schemeClr val="dk1"/>
              </a:buClr>
              <a:buSzPts val="1629"/>
              <a:buFont typeface="Courier New"/>
              <a:buChar char="o"/>
            </a:pPr>
            <a:r>
              <a:rPr b="0" i="0" lang="en" sz="2400" u="none" cap="none" strike="noStrike">
                <a:solidFill>
                  <a:srgbClr val="000000"/>
                </a:solidFill>
                <a:latin typeface="Arial"/>
                <a:ea typeface="Arial"/>
                <a:cs typeface="Arial"/>
                <a:sym typeface="Arial"/>
              </a:rPr>
              <a:t>Chernobyl disaster (1986), </a:t>
            </a:r>
            <a:endParaRPr/>
          </a:p>
          <a:p>
            <a:pPr indent="-260350" lvl="1" marL="742950" marR="0" rtl="0" algn="l">
              <a:lnSpc>
                <a:spcPct val="100000"/>
              </a:lnSpc>
              <a:spcBef>
                <a:spcPts val="640"/>
              </a:spcBef>
              <a:spcAft>
                <a:spcPts val="0"/>
              </a:spcAft>
              <a:buClr>
                <a:schemeClr val="dk1"/>
              </a:buClr>
              <a:buSzPts val="1629"/>
              <a:buFont typeface="Courier New"/>
              <a:buChar char="o"/>
            </a:pPr>
            <a:r>
              <a:rPr b="0" i="0" lang="en" sz="2400" u="sng" cap="none" strike="noStrike">
                <a:solidFill>
                  <a:schemeClr val="hlink"/>
                </a:solidFill>
                <a:latin typeface="Arial"/>
                <a:ea typeface="Arial"/>
                <a:cs typeface="Arial"/>
                <a:sym typeface="Arial"/>
                <a:hlinkClick r:id="rId6"/>
              </a:rPr>
              <a:t>Three Mile Island accident</a:t>
            </a:r>
            <a:r>
              <a:rPr b="0" i="0" lang="en" sz="2400" u="none" cap="none" strike="noStrike">
                <a:solidFill>
                  <a:srgbClr val="000000"/>
                </a:solidFill>
                <a:latin typeface="Arial"/>
                <a:ea typeface="Arial"/>
                <a:cs typeface="Arial"/>
                <a:sym typeface="Arial"/>
              </a:rPr>
              <a:t> (1979)</a:t>
            </a:r>
            <a:endParaRPr/>
          </a:p>
          <a:p>
            <a:pPr indent="-260350" lvl="1" marL="742950" marR="0" rtl="0" algn="l">
              <a:lnSpc>
                <a:spcPct val="100000"/>
              </a:lnSpc>
              <a:spcBef>
                <a:spcPts val="640"/>
              </a:spcBef>
              <a:spcAft>
                <a:spcPts val="0"/>
              </a:spcAft>
              <a:buClr>
                <a:schemeClr val="dk1"/>
              </a:buClr>
              <a:buSzPts val="1629"/>
              <a:buFont typeface="Courier New"/>
              <a:buChar char="o"/>
            </a:pPr>
            <a:r>
              <a:rPr b="0" i="0" lang="en" sz="2400" u="sng" cap="none" strike="noStrike">
                <a:solidFill>
                  <a:schemeClr val="hlink"/>
                </a:solidFill>
                <a:latin typeface="Arial"/>
                <a:ea typeface="Arial"/>
                <a:cs typeface="Arial"/>
                <a:sym typeface="Arial"/>
                <a:hlinkClick r:id="rId7"/>
              </a:rPr>
              <a:t>SL-1</a:t>
            </a:r>
            <a:r>
              <a:rPr b="0" i="0" lang="en" sz="2400" u="none" cap="none" strike="noStrike">
                <a:solidFill>
                  <a:srgbClr val="000000"/>
                </a:solidFill>
                <a:latin typeface="Arial"/>
                <a:ea typeface="Arial"/>
                <a:cs typeface="Arial"/>
                <a:sym typeface="Arial"/>
              </a:rPr>
              <a:t> accident (1961).</a:t>
            </a:r>
            <a:r>
              <a:rPr b="0" baseline="30000" i="0" lang="en" sz="2400" u="sng" cap="none" strike="noStrike">
                <a:solidFill>
                  <a:schemeClr val="hlink"/>
                </a:solidFill>
                <a:latin typeface="Arial"/>
                <a:ea typeface="Arial"/>
                <a:cs typeface="Arial"/>
                <a:sym typeface="Arial"/>
                <a:hlinkClick r:id="rId8"/>
              </a:rPr>
              <a:t>[8]</a:t>
            </a:r>
            <a:endParaRPr/>
          </a:p>
          <a:p>
            <a:pPr indent="-342900" lvl="0" marL="342900" marR="0" rtl="0" algn="l">
              <a:lnSpc>
                <a:spcPct val="100000"/>
              </a:lnSpc>
              <a:spcBef>
                <a:spcPts val="64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Highest cumulative loss among energy-related accidents.</a:t>
            </a:r>
            <a:endParaRPr/>
          </a:p>
          <a:p>
            <a:pPr indent="0" lvl="0" marL="0" marR="0" rtl="0" algn="l">
              <a:lnSpc>
                <a:spcPct val="100000"/>
              </a:lnSpc>
              <a:spcBef>
                <a:spcPts val="0"/>
              </a:spcBef>
              <a:spcAft>
                <a:spcPts val="0"/>
              </a:spcAft>
              <a:buClr>
                <a:schemeClr val="dk1"/>
              </a:buClr>
              <a:buFont typeface="Times New Roman"/>
              <a:buNone/>
            </a:pPr>
            <a:r>
              <a:rPr b="0" i="0" lang="en" sz="2400" u="none" cap="none" strike="noStrike">
                <a:solidFill>
                  <a:srgbClr val="073763"/>
                </a:solidFill>
                <a:latin typeface="Arial"/>
                <a:ea typeface="Arial"/>
                <a:cs typeface="Arial"/>
                <a:sym typeface="Arial"/>
              </a:rPr>
              <a:t>The French Atomic Energy Commission (CEA) has concluded that technical innovation cannot eliminate the risk of human errors in nuclear plant operation.</a:t>
            </a:r>
            <a:endParaRPr/>
          </a:p>
          <a:p>
            <a:pPr indent="0" lvl="0" marL="0" marR="0" rtl="0" algn="l">
              <a:lnSpc>
                <a:spcPct val="100000"/>
              </a:lnSpc>
              <a:spcBef>
                <a:spcPts val="0"/>
              </a:spcBef>
              <a:spcAft>
                <a:spcPts val="0"/>
              </a:spcAft>
              <a:buClr>
                <a:srgbClr val="073763"/>
              </a:buClr>
              <a:buFont typeface="Arial"/>
              <a:buNone/>
            </a:pPr>
            <a:r>
              <a:t/>
            </a:r>
            <a:endParaRPr b="0" i="0" sz="2800" u="none" cap="none" strike="noStrike">
              <a:solidFill>
                <a:srgbClr val="073763"/>
              </a:solidFill>
              <a:latin typeface="Arial"/>
              <a:ea typeface="Arial"/>
              <a:cs typeface="Arial"/>
              <a:sym typeface="Arial"/>
            </a:endParaRPr>
          </a:p>
        </p:txBody>
      </p:sp>
      <p:sp>
        <p:nvSpPr>
          <p:cNvPr id="454" name="Google Shape;454;p65"/>
          <p:cNvSpPr/>
          <p:nvPr/>
        </p:nvSpPr>
        <p:spPr>
          <a:xfrm>
            <a:off x="5029200" y="6581002"/>
            <a:ext cx="4114800" cy="2769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 sz="1200" u="none" cap="none" strike="noStrike">
                <a:solidFill>
                  <a:schemeClr val="dk1"/>
                </a:solidFill>
                <a:latin typeface="Times New Roman"/>
                <a:ea typeface="Times New Roman"/>
                <a:cs typeface="Times New Roman"/>
                <a:sym typeface="Times New Roman"/>
              </a:rPr>
              <a:t>http://en.wikipedia.org/wiki/Nuclear_and_radiation_accidents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66"/>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t/>
            </a:r>
            <a:endParaRPr b="1" i="0" sz="3600" u="none" cap="none" strike="noStrike">
              <a:solidFill>
                <a:srgbClr val="C73C39"/>
              </a:solidFill>
              <a:latin typeface="Arial"/>
              <a:ea typeface="Arial"/>
              <a:cs typeface="Arial"/>
              <a:sym typeface="Arial"/>
            </a:endParaRPr>
          </a:p>
        </p:txBody>
      </p:sp>
      <p:sp>
        <p:nvSpPr>
          <p:cNvPr id="461" name="Google Shape;461;p66"/>
          <p:cNvSpPr txBox="1"/>
          <p:nvPr>
            <p:ph idx="1" type="body"/>
          </p:nvPr>
        </p:nvSpPr>
        <p:spPr>
          <a:xfrm>
            <a:off x="457200" y="1219200"/>
            <a:ext cx="8229600" cy="4937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99 nuclear reactor accidents world-wide is not a big deal! It shows how safe the technology is! </a:t>
            </a:r>
            <a:endParaRPr/>
          </a:p>
          <a:p>
            <a:pPr indent="-342900" lvl="0" marL="342900" marR="0" rtl="0" algn="l">
              <a:lnSpc>
                <a:spcPct val="100000"/>
              </a:lnSpc>
              <a:spcBef>
                <a:spcPts val="64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Auto accidents happen in millions. </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67"/>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t/>
            </a:r>
            <a:endParaRPr b="1" i="0" sz="3600" u="none" cap="none" strike="noStrike">
              <a:solidFill>
                <a:srgbClr val="C73C39"/>
              </a:solidFill>
              <a:latin typeface="Arial"/>
              <a:ea typeface="Arial"/>
              <a:cs typeface="Arial"/>
              <a:sym typeface="Arial"/>
            </a:endParaRPr>
          </a:p>
        </p:txBody>
      </p:sp>
      <p:sp>
        <p:nvSpPr>
          <p:cNvPr id="468" name="Google Shape;468;p67"/>
          <p:cNvSpPr txBox="1"/>
          <p:nvPr>
            <p:ph idx="1" type="body"/>
          </p:nvPr>
        </p:nvSpPr>
        <p:spPr>
          <a:xfrm>
            <a:off x="457200" y="1219200"/>
            <a:ext cx="8229600" cy="4937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Radioactivity-related accidents/leaks can lay waste contaminated land for thousands of years.</a:t>
            </a:r>
            <a:endParaRPr/>
          </a:p>
          <a:p>
            <a:pPr indent="-342900" lvl="0" marL="3429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Immediate deaths (which are very few) are not the best way of quantifying damage. </a:t>
            </a:r>
            <a:endParaRPr/>
          </a:p>
          <a:p>
            <a:pPr indent="-342900" lvl="0" marL="3429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 Affects exposed persons and future generations (mutations, birth defects). </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68"/>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Times New Roman"/>
              <a:buNone/>
            </a:pPr>
            <a:r>
              <a:rPr b="1" i="0" lang="en" sz="4000" u="none" cap="none" strike="noStrike">
                <a:solidFill>
                  <a:srgbClr val="800000"/>
                </a:solidFill>
                <a:latin typeface="Times New Roman"/>
                <a:ea typeface="Times New Roman"/>
                <a:cs typeface="Times New Roman"/>
                <a:sym typeface="Times New Roman"/>
              </a:rPr>
              <a:t>Radioactive Waste Disposal</a:t>
            </a:r>
            <a:endParaRPr/>
          </a:p>
        </p:txBody>
      </p:sp>
      <p:sp>
        <p:nvSpPr>
          <p:cNvPr id="475" name="Google Shape;475;p68"/>
          <p:cNvSpPr txBox="1"/>
          <p:nvPr>
            <p:ph idx="1" type="body"/>
          </p:nvPr>
        </p:nvSpPr>
        <p:spPr>
          <a:xfrm>
            <a:off x="46500" y="985200"/>
            <a:ext cx="9043800" cy="5582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The cumul. total of spent nuclear fuel &gt; 700,000 tonnes.</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Radioactive wastes can remain a concern for thousands of years and several half-lives. </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Long term and inter-generational health impacts should be examined critically.</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Practical studies only consider up to 100 years as far as effective planning and cost evaluations are concerned. </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To date, no country has opened a permanent disposal facility to isolate the most long-lived and highly radioactive waste produced by commercial reactors</a:t>
            </a:r>
            <a:r>
              <a:rPr b="0" i="0" lang="en" sz="2200" u="none" cap="none" strike="noStrike">
                <a:solidFill>
                  <a:schemeClr val="dk1"/>
                </a:solidFill>
                <a:latin typeface="Arial"/>
                <a:ea typeface="Arial"/>
                <a:cs typeface="Arial"/>
                <a:sym typeface="Arial"/>
              </a:rPr>
              <a:t>--</a:t>
            </a:r>
            <a:r>
              <a:rPr b="0" i="0" lang="en" sz="2200" u="sng" cap="none" strike="noStrike">
                <a:solidFill>
                  <a:schemeClr val="hlink"/>
                </a:solidFill>
                <a:latin typeface="Arial"/>
                <a:ea typeface="Arial"/>
                <a:cs typeface="Arial"/>
                <a:sym typeface="Arial"/>
                <a:hlinkClick r:id="rId3"/>
              </a:rPr>
              <a:t>World Energy Outlook 2014 </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If safe disposal as promised by various governments and nuclear agencies is so easy then why did they do this...?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5"/>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Times New Roman"/>
              <a:buNone/>
            </a:pPr>
            <a:r>
              <a:rPr b="1" i="0" lang="en" sz="4000" u="none" cap="none" strike="noStrike">
                <a:solidFill>
                  <a:srgbClr val="800000"/>
                </a:solidFill>
                <a:latin typeface="Times New Roman"/>
                <a:ea typeface="Times New Roman"/>
                <a:cs typeface="Times New Roman"/>
                <a:sym typeface="Times New Roman"/>
              </a:rPr>
              <a:t>Fossil Fuels Units and Energy Content</a:t>
            </a:r>
            <a:endParaRPr/>
          </a:p>
        </p:txBody>
      </p:sp>
      <p:sp>
        <p:nvSpPr>
          <p:cNvPr id="82" name="Google Shape;82;p15"/>
          <p:cNvSpPr txBox="1"/>
          <p:nvPr>
            <p:ph idx="1" type="body"/>
          </p:nvPr>
        </p:nvSpPr>
        <p:spPr>
          <a:xfrm>
            <a:off x="46500" y="985200"/>
            <a:ext cx="9043800" cy="5582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 1 Petroleum barrel =  42 U.S. gallons = 35 Imperial gallons = 159 L. </a:t>
            </a:r>
            <a:endParaRPr/>
          </a:p>
          <a:p>
            <a:pPr indent="-342900" lvl="0" marL="342900" marR="0" rtl="0" algn="l">
              <a:lnSpc>
                <a:spcPct val="100000"/>
              </a:lnSpc>
              <a:spcBef>
                <a:spcPts val="560"/>
              </a:spcBef>
              <a:spcAft>
                <a:spcPts val="0"/>
              </a:spcAft>
              <a:buClr>
                <a:schemeClr val="dk1"/>
              </a:buClr>
              <a:buSzPts val="1700"/>
              <a:buFont typeface="Arial"/>
              <a:buChar char="●"/>
            </a:pPr>
            <a:r>
              <a:rPr b="1" i="0" lang="en" sz="2800" u="none" cap="none" strike="noStrike">
                <a:solidFill>
                  <a:schemeClr val="dk1"/>
                </a:solidFill>
                <a:latin typeface="Times New Roman"/>
                <a:ea typeface="Times New Roman"/>
                <a:cs typeface="Times New Roman"/>
                <a:sym typeface="Times New Roman"/>
              </a:rPr>
              <a:t>Barrel of oil</a:t>
            </a:r>
            <a:r>
              <a:rPr b="0" i="0" lang="en" sz="2800" u="none" cap="none" strike="noStrike">
                <a:solidFill>
                  <a:schemeClr val="dk1"/>
                </a:solidFill>
                <a:latin typeface="Times New Roman"/>
                <a:ea typeface="Times New Roman"/>
                <a:cs typeface="Times New Roman"/>
                <a:sym typeface="Times New Roman"/>
              </a:rPr>
              <a:t> equivalent (boe) = ~ 6.1 GJ = 5.8 million Btu = 1,700 kWh. </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7.2 barrels oil are equivalent to 1 metric tonne of oil = 42-45 GJ. </a:t>
            </a:r>
            <a:endParaRPr/>
          </a:p>
          <a:p>
            <a:pPr indent="-285750" lvl="1" marL="742950" marR="0" rtl="0" algn="l">
              <a:lnSpc>
                <a:spcPct val="100000"/>
              </a:lnSpc>
              <a:spcBef>
                <a:spcPts val="480"/>
              </a:spcBef>
              <a:spcAft>
                <a:spcPts val="0"/>
              </a:spcAft>
              <a:buClr>
                <a:schemeClr val="dk1"/>
              </a:buClr>
              <a:buSzPts val="1450"/>
              <a:buFont typeface="Arial"/>
              <a:buChar char="●"/>
            </a:pPr>
            <a:r>
              <a:rPr b="0" i="0" lang="en" sz="2400" u="none" cap="none" strike="noStrike">
                <a:solidFill>
                  <a:schemeClr val="dk1"/>
                </a:solidFill>
                <a:latin typeface="Times New Roman"/>
                <a:ea typeface="Times New Roman"/>
                <a:cs typeface="Times New Roman"/>
                <a:sym typeface="Times New Roman"/>
              </a:rPr>
              <a:t>gasoline density (average) = 0.73 g/ml ( = metric tonnes/m</a:t>
            </a:r>
            <a:r>
              <a:rPr b="0" baseline="30000" i="0" lang="en" sz="2400" u="none" cap="none" strike="noStrike">
                <a:solidFill>
                  <a:schemeClr val="dk1"/>
                </a:solidFill>
                <a:latin typeface="Times New Roman"/>
                <a:ea typeface="Times New Roman"/>
                <a:cs typeface="Times New Roman"/>
                <a:sym typeface="Times New Roman"/>
              </a:rPr>
              <a:t>3</a:t>
            </a:r>
            <a:r>
              <a:rPr b="0" i="0" lang="en" sz="2400" u="none" cap="none" strike="noStrike">
                <a:solidFill>
                  <a:schemeClr val="dk1"/>
                </a:solidFill>
                <a:latin typeface="Times New Roman"/>
                <a:ea typeface="Times New Roman"/>
                <a:cs typeface="Times New Roman"/>
                <a:sym typeface="Times New Roman"/>
              </a:rPr>
              <a:t>) </a:t>
            </a:r>
            <a:endParaRPr/>
          </a:p>
          <a:p>
            <a:pPr indent="-342900" lvl="1"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Note that the energy content (heating value) of petroleum products per unit mass is fairly constant, but their density differs significantly – hence the energy content of a liter, gallon, etc. varies between gasoline, diesel, kerosene.</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p69"/>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Times New Roman"/>
              <a:buNone/>
            </a:pPr>
            <a:r>
              <a:rPr b="1" i="0" lang="en" sz="4000" u="none" cap="none" strike="noStrike">
                <a:solidFill>
                  <a:srgbClr val="800000"/>
                </a:solidFill>
                <a:latin typeface="Times New Roman"/>
                <a:ea typeface="Times New Roman"/>
                <a:cs typeface="Times New Roman"/>
                <a:sym typeface="Times New Roman"/>
              </a:rPr>
              <a:t>Illegal Dumping—Mafia</a:t>
            </a:r>
            <a:endParaRPr/>
          </a:p>
        </p:txBody>
      </p:sp>
      <p:sp>
        <p:nvSpPr>
          <p:cNvPr id="482" name="Google Shape;482;p69"/>
          <p:cNvSpPr txBox="1"/>
          <p:nvPr>
            <p:ph idx="1" type="body"/>
          </p:nvPr>
        </p:nvSpPr>
        <p:spPr>
          <a:xfrm>
            <a:off x="46500" y="985200"/>
            <a:ext cx="9043800" cy="5582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‘Ndrangheta mafia clan accused of trafficking and illegally dumping nuclear waste. </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A manager of the Italy’s state energy research agency “Enea” paid the clan to get rid of 600 drums of toxic and radioactive waste from Italy, Switzerland, France, Germany, and the US, with Somalia as the destination, where the waste was buried after buying off local politicians. </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Enea employees are suspected of paying the criminals to take waste off their hands in the 1980s and 1990s. </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Ndrangheta claim to have been paid to sink ships with radioactive material for the last 20 years.</a:t>
            </a:r>
            <a:endParaRPr/>
          </a:p>
        </p:txBody>
      </p:sp>
      <p:sp>
        <p:nvSpPr>
          <p:cNvPr id="483" name="Google Shape;483;p69"/>
          <p:cNvSpPr txBox="1"/>
          <p:nvPr/>
        </p:nvSpPr>
        <p:spPr>
          <a:xfrm>
            <a:off x="304800" y="6346475"/>
            <a:ext cx="7961400" cy="4634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b="0" i="0" lang="en" sz="1000" u="none" cap="none" strike="noStrike">
                <a:solidFill>
                  <a:srgbClr val="000000"/>
                </a:solidFill>
                <a:latin typeface="Arial"/>
                <a:ea typeface="Arial"/>
                <a:cs typeface="Arial"/>
                <a:sym typeface="Arial"/>
              </a:rPr>
              <a:t>http://en.wikipedia.org/wiki/Toxic_waste_dumping_by_the_%27Ndrangheta</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70"/>
          <p:cNvSpPr txBox="1"/>
          <p:nvPr>
            <p:ph type="title"/>
          </p:nvPr>
        </p:nvSpPr>
        <p:spPr>
          <a:xfrm>
            <a:off x="220250" y="122250"/>
            <a:ext cx="8618999" cy="76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1105B1"/>
              </a:buClr>
              <a:buFont typeface="Arial"/>
              <a:buNone/>
            </a:pPr>
            <a:r>
              <a:t/>
            </a:r>
            <a:endParaRPr b="1" i="0" sz="3600" u="none" cap="none" strike="noStrike">
              <a:solidFill>
                <a:srgbClr val="1105B1"/>
              </a:solidFill>
              <a:latin typeface="Arial"/>
              <a:ea typeface="Arial"/>
              <a:cs typeface="Arial"/>
              <a:sym typeface="Arial"/>
            </a:endParaRPr>
          </a:p>
        </p:txBody>
      </p:sp>
      <p:sp>
        <p:nvSpPr>
          <p:cNvPr id="489" name="Google Shape;489;p70"/>
          <p:cNvSpPr txBox="1"/>
          <p:nvPr>
            <p:ph idx="1" type="body"/>
          </p:nvPr>
        </p:nvSpPr>
        <p:spPr>
          <a:xfrm>
            <a:off x="46500" y="985200"/>
            <a:ext cx="9043800" cy="558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73763"/>
              </a:buClr>
              <a:buFont typeface="Arial"/>
              <a:buNone/>
            </a:pPr>
            <a:r>
              <a:rPr b="0" i="0" lang="en" sz="2800" u="none" cap="none" strike="noStrike">
                <a:solidFill>
                  <a:srgbClr val="073763"/>
                </a:solidFill>
                <a:latin typeface="Arial"/>
                <a:ea typeface="Arial"/>
                <a:cs typeface="Arial"/>
                <a:sym typeface="Arial"/>
              </a:rPr>
              <a:t>Reading Material: </a:t>
            </a:r>
            <a:endParaRPr b="0" i="0" sz="2800" u="none" cap="none" strike="noStrike">
              <a:solidFill>
                <a:srgbClr val="073763"/>
              </a:solidFill>
              <a:latin typeface="Arial"/>
              <a:ea typeface="Arial"/>
              <a:cs typeface="Arial"/>
              <a:sym typeface="Arial"/>
            </a:endParaRPr>
          </a:p>
          <a:p>
            <a:pPr indent="-317500" lvl="0" marL="457200" rtl="0" algn="l">
              <a:spcBef>
                <a:spcPts val="0"/>
              </a:spcBef>
              <a:spcAft>
                <a:spcPts val="0"/>
              </a:spcAft>
              <a:buSzPts val="1400"/>
              <a:buChar char="●"/>
            </a:pPr>
            <a:r>
              <a:rPr lang="en" u="sng">
                <a:solidFill>
                  <a:schemeClr val="hlink"/>
                </a:solidFill>
                <a:hlinkClick r:id="rId3"/>
              </a:rPr>
              <a:t>Pros and Cons of the Nuclear Energy Debate</a:t>
            </a:r>
            <a:r>
              <a:rPr lang="en"/>
              <a:t>.</a:t>
            </a:r>
            <a:endParaRPr/>
          </a:p>
          <a:p>
            <a:pPr indent="-317500" lvl="0" marL="457200" rtl="0" algn="l">
              <a:spcBef>
                <a:spcPts val="0"/>
              </a:spcBef>
              <a:spcAft>
                <a:spcPts val="0"/>
              </a:spcAft>
              <a:buSzPts val="1400"/>
              <a:buChar char="●"/>
            </a:pPr>
            <a:r>
              <a:rPr lang="en" u="sng">
                <a:solidFill>
                  <a:schemeClr val="hlink"/>
                </a:solidFill>
                <a:hlinkClick r:id="rId4"/>
              </a:rPr>
              <a:t>Whole Earth Discipline</a:t>
            </a:r>
            <a:r>
              <a:rPr lang="en"/>
              <a:t> (pro-nuclear) </a:t>
            </a:r>
            <a:endParaRPr/>
          </a:p>
          <a:p>
            <a:pPr indent="-317500" lvl="0" marL="457200" rtl="0" algn="l">
              <a:spcBef>
                <a:spcPts val="0"/>
              </a:spcBef>
              <a:spcAft>
                <a:spcPts val="0"/>
              </a:spcAft>
              <a:buSzPts val="1400"/>
              <a:buChar char="●"/>
            </a:pPr>
            <a:r>
              <a:rPr lang="en" u="sng">
                <a:solidFill>
                  <a:schemeClr val="hlink"/>
                </a:solidFill>
                <a:hlinkClick r:id="rId5"/>
              </a:rPr>
              <a:t>Four Nuclear Myths: A Commentary on Stewart Brand's Whole Earth Discipline and on Similar Writings</a:t>
            </a:r>
            <a:r>
              <a:rPr lang="en"/>
              <a:t> (pro-renewables)</a:t>
            </a:r>
            <a:endParaRPr/>
          </a:p>
          <a:p>
            <a:pPr indent="0" lvl="0" marL="0" marR="0" rtl="0" algn="l">
              <a:lnSpc>
                <a:spcPct val="100000"/>
              </a:lnSpc>
              <a:spcBef>
                <a:spcPts val="0"/>
              </a:spcBef>
              <a:spcAft>
                <a:spcPts val="0"/>
              </a:spcAft>
              <a:buClr>
                <a:srgbClr val="073763"/>
              </a:buClr>
              <a:buFont typeface="Arial"/>
              <a:buNone/>
            </a:pPr>
            <a:r>
              <a:t/>
            </a:r>
            <a:endParaRPr b="1"/>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Google Shape;495;p71"/>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t/>
            </a:r>
            <a:endParaRPr b="1" i="0" sz="3600" u="none" cap="none" strike="noStrike">
              <a:solidFill>
                <a:srgbClr val="C73C39"/>
              </a:solidFill>
              <a:latin typeface="Arial"/>
              <a:ea typeface="Arial"/>
              <a:cs typeface="Arial"/>
              <a:sym typeface="Arial"/>
            </a:endParaRPr>
          </a:p>
        </p:txBody>
      </p:sp>
      <p:sp>
        <p:nvSpPr>
          <p:cNvPr id="496" name="Google Shape;496;p71"/>
          <p:cNvSpPr txBox="1"/>
          <p:nvPr>
            <p:ph idx="1" type="body"/>
          </p:nvPr>
        </p:nvSpPr>
        <p:spPr>
          <a:xfrm>
            <a:off x="457200" y="1219200"/>
            <a:ext cx="8229600" cy="49377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OK, just stop!</a:t>
            </a:r>
            <a:endParaRPr/>
          </a:p>
          <a:p>
            <a:pPr indent="-342900" lvl="0" marL="342900" marR="0" rtl="0" algn="ctr">
              <a:lnSpc>
                <a:spcPct val="100000"/>
              </a:lnSpc>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Let’s not get into a debate...</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lnSpc>
                <a:spcPct val="100000"/>
              </a:lnSpc>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What about plain and simple Hydroelectric Power?  </a:t>
            </a:r>
            <a:endParaRPr/>
          </a:p>
          <a:p>
            <a:pPr indent="-342900" lvl="0" marL="342900" marR="0" rtl="0" algn="ctr">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ctr">
              <a:lnSpc>
                <a:spcPct val="100000"/>
              </a:lnSpc>
              <a:spcBef>
                <a:spcPts val="64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There couldn't possibly be any problem with it!</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pic>
        <p:nvPicPr>
          <p:cNvPr id="502" name="Google Shape;502;p72"/>
          <p:cNvPicPr preferRelativeResize="0"/>
          <p:nvPr/>
        </p:nvPicPr>
        <p:blipFill rotWithShape="1">
          <a:blip r:embed="rId3">
            <a:alphaModFix/>
          </a:blip>
          <a:srcRect b="0" l="0" r="0" t="0"/>
          <a:stretch/>
        </p:blipFill>
        <p:spPr>
          <a:xfrm>
            <a:off x="5029200" y="609600"/>
            <a:ext cx="3429000" cy="5181600"/>
          </a:xfrm>
          <a:prstGeom prst="rect">
            <a:avLst/>
          </a:prstGeom>
          <a:noFill/>
          <a:ln>
            <a:noFill/>
          </a:ln>
        </p:spPr>
      </p:pic>
      <p:sp>
        <p:nvSpPr>
          <p:cNvPr id="503" name="Google Shape;503;p72"/>
          <p:cNvSpPr/>
          <p:nvPr/>
        </p:nvSpPr>
        <p:spPr>
          <a:xfrm>
            <a:off x="3886200" y="5867400"/>
            <a:ext cx="4797424" cy="82232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 sz="2400" u="none" cap="none" strike="noStrike">
                <a:solidFill>
                  <a:schemeClr val="dk1"/>
                </a:solidFill>
                <a:latin typeface="Arial"/>
                <a:ea typeface="Arial"/>
                <a:cs typeface="Arial"/>
                <a:sym typeface="Arial"/>
              </a:rPr>
              <a:t>Water generated </a:t>
            </a:r>
            <a:r>
              <a:rPr b="0" i="0" lang="en" sz="2400" u="none" cap="none" strike="noStrike">
                <a:solidFill>
                  <a:schemeClr val="dk1"/>
                </a:solidFill>
                <a:latin typeface="Times New Roman"/>
                <a:ea typeface="Times New Roman"/>
                <a:cs typeface="Times New Roman"/>
                <a:sym typeface="Times New Roman"/>
              </a:rPr>
              <a:t>–</a:t>
            </a:r>
            <a:r>
              <a:rPr b="0" i="0" lang="en" sz="2400" u="none" cap="none" strike="noStrike">
                <a:solidFill>
                  <a:schemeClr val="dk1"/>
                </a:solidFill>
                <a:latin typeface="Arial"/>
                <a:ea typeface="Arial"/>
                <a:cs typeface="Arial"/>
                <a:sym typeface="Arial"/>
              </a:rPr>
              <a:t> Hydroelectric</a:t>
            </a:r>
            <a:endParaRPr/>
          </a:p>
          <a:p>
            <a:pPr indent="0" lvl="0" marL="0" marR="0" rtl="0" algn="l">
              <a:lnSpc>
                <a:spcPct val="100000"/>
              </a:lnSpc>
              <a:spcBef>
                <a:spcPts val="0"/>
              </a:spcBef>
              <a:spcAft>
                <a:spcPts val="0"/>
              </a:spcAft>
              <a:buClr>
                <a:schemeClr val="dk1"/>
              </a:buClr>
              <a:buFont typeface="Arial"/>
              <a:buNone/>
            </a:pPr>
            <a:r>
              <a:rPr b="0" i="0" lang="en" sz="2400" u="none" cap="none" strike="noStrike">
                <a:solidFill>
                  <a:schemeClr val="dk1"/>
                </a:solidFill>
                <a:latin typeface="Arial"/>
                <a:ea typeface="Arial"/>
                <a:cs typeface="Arial"/>
                <a:sym typeface="Arial"/>
              </a:rPr>
              <a:t>Shasta dam in California</a:t>
            </a:r>
            <a:endParaRPr/>
          </a:p>
        </p:txBody>
      </p:sp>
      <p:grpSp>
        <p:nvGrpSpPr>
          <p:cNvPr id="504" name="Google Shape;504;p72"/>
          <p:cNvGrpSpPr/>
          <p:nvPr/>
        </p:nvGrpSpPr>
        <p:grpSpPr>
          <a:xfrm>
            <a:off x="1893888" y="2435225"/>
            <a:ext cx="5357811" cy="1951037"/>
            <a:chOff x="0" y="0"/>
            <a:chExt cx="3374" cy="1228"/>
          </a:xfrm>
        </p:grpSpPr>
        <p:sp>
          <p:nvSpPr>
            <p:cNvPr id="505" name="Google Shape;505;p72"/>
            <p:cNvSpPr/>
            <p:nvPr/>
          </p:nvSpPr>
          <p:spPr>
            <a:xfrm>
              <a:off x="0" y="0"/>
              <a:ext cx="3374" cy="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72"/>
            <p:cNvSpPr/>
            <p:nvPr/>
          </p:nvSpPr>
          <p:spPr>
            <a:xfrm>
              <a:off x="0" y="0"/>
              <a:ext cx="3374" cy="122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 sz="2400" u="none" cap="none" strike="noStrike">
                  <a:solidFill>
                    <a:schemeClr val="dk1"/>
                  </a:solidFill>
                  <a:latin typeface="Times New Roman"/>
                  <a:ea typeface="Times New Roman"/>
                  <a:cs typeface="Times New Roman"/>
                  <a:sym typeface="Times New Roman"/>
                </a:rPr>
                <a:t>  </a:t>
              </a:r>
              <a:r>
                <a:rPr b="0" i="0" lang="en" sz="12200" u="none" cap="none" strike="noStrike">
                  <a:solidFill>
                    <a:schemeClr val="dk1"/>
                  </a:solidFill>
                  <a:latin typeface="Times New Roman"/>
                  <a:ea typeface="Times New Roman"/>
                  <a:cs typeface="Times New Roman"/>
                  <a:sym typeface="Times New Roman"/>
                </a:rPr>
                <a:t> </a:t>
              </a:r>
              <a:r>
                <a:rPr b="0" i="0" lang="en" sz="2400" u="none" cap="none" strike="noStrike">
                  <a:solidFill>
                    <a:schemeClr val="dk1"/>
                  </a:solidFill>
                  <a:latin typeface="Times New Roman"/>
                  <a:ea typeface="Times New Roman"/>
                  <a:cs typeface="Times New Roman"/>
                  <a:sym typeface="Times New Roman"/>
                </a:rPr>
                <a:t>                                               </a:t>
              </a:r>
              <a:endParaRPr/>
            </a:p>
          </p:txBody>
        </p:sp>
      </p:grpSp>
      <p:pic>
        <p:nvPicPr>
          <p:cNvPr id="507" name="Google Shape;507;p72"/>
          <p:cNvPicPr preferRelativeResize="0"/>
          <p:nvPr/>
        </p:nvPicPr>
        <p:blipFill rotWithShape="1">
          <a:blip r:embed="rId4">
            <a:alphaModFix/>
          </a:blip>
          <a:srcRect b="0" l="0" r="0" t="0"/>
          <a:stretch/>
        </p:blipFill>
        <p:spPr>
          <a:xfrm>
            <a:off x="533400" y="762000"/>
            <a:ext cx="3657600" cy="51054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Google Shape;513;p73"/>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Times New Roman"/>
              <a:buNone/>
            </a:pPr>
            <a:r>
              <a:rPr b="1" i="0" lang="en" sz="4000" u="none" cap="none" strike="noStrike">
                <a:solidFill>
                  <a:srgbClr val="800000"/>
                </a:solidFill>
                <a:latin typeface="Times New Roman"/>
                <a:ea typeface="Times New Roman"/>
                <a:cs typeface="Times New Roman"/>
                <a:sym typeface="Times New Roman"/>
              </a:rPr>
              <a:t>Hydroelectric Power: Advantages</a:t>
            </a:r>
            <a:endParaRPr/>
          </a:p>
        </p:txBody>
      </p:sp>
      <p:sp>
        <p:nvSpPr>
          <p:cNvPr id="514" name="Google Shape;514;p73"/>
          <p:cNvSpPr txBox="1"/>
          <p:nvPr>
            <p:ph idx="1" type="body"/>
          </p:nvPr>
        </p:nvSpPr>
        <p:spPr>
          <a:xfrm>
            <a:off x="46500" y="985200"/>
            <a:ext cx="9043800" cy="5582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Low running costs</a:t>
            </a:r>
            <a:endParaRPr/>
          </a:p>
          <a:p>
            <a:pPr indent="-342900" lvl="0" marL="342900" marR="0" rtl="0" algn="l">
              <a:lnSpc>
                <a:spcPct val="100000"/>
              </a:lnSpc>
              <a:spcBef>
                <a:spcPts val="64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No waste or pollution.</a:t>
            </a:r>
            <a:endParaRPr/>
          </a:p>
          <a:p>
            <a:pPr indent="-342900" lvl="0" marL="342900" marR="0" rtl="0" algn="l">
              <a:lnSpc>
                <a:spcPct val="100000"/>
              </a:lnSpc>
              <a:spcBef>
                <a:spcPts val="64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High reliability, continuous generation. </a:t>
            </a:r>
            <a:endParaRPr/>
          </a:p>
          <a:p>
            <a:pPr indent="-342900" lvl="0" marL="342900" marR="0" rtl="0" algn="l">
              <a:lnSpc>
                <a:spcPct val="100000"/>
              </a:lnSpc>
              <a:spcBef>
                <a:spcPts val="64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Electricity can be generated constantly</a:t>
            </a:r>
            <a:endParaRPr/>
          </a:p>
          <a:p>
            <a:pPr indent="-342900" lvl="0" marL="342900" marR="0" rtl="0" algn="l">
              <a:lnSpc>
                <a:spcPct val="100000"/>
              </a:lnSpc>
              <a:spcBef>
                <a:spcPts val="64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Easy to step up or step down generation to meet peak demand. </a:t>
            </a:r>
            <a:endParaRPr/>
          </a:p>
          <a:p>
            <a:pPr indent="-342900" lvl="0" marL="342900" marR="0" rtl="0" algn="l">
              <a:lnSpc>
                <a:spcPct val="100000"/>
              </a:lnSpc>
              <a:spcBef>
                <a:spcPts val="64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Allied benefits related to creation of reservoirs such as irrigation, flood control, recreation.</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74"/>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Times New Roman"/>
              <a:buNone/>
            </a:pPr>
            <a:r>
              <a:rPr b="1" i="0" lang="en" sz="4000" u="none" cap="none" strike="noStrike">
                <a:solidFill>
                  <a:srgbClr val="800000"/>
                </a:solidFill>
                <a:latin typeface="Times New Roman"/>
                <a:ea typeface="Times New Roman"/>
                <a:cs typeface="Times New Roman"/>
                <a:sym typeface="Times New Roman"/>
              </a:rPr>
              <a:t>Hydroelectric Power: Disadvantages</a:t>
            </a:r>
            <a:endParaRPr/>
          </a:p>
        </p:txBody>
      </p:sp>
      <p:sp>
        <p:nvSpPr>
          <p:cNvPr id="521" name="Google Shape;521;p74"/>
          <p:cNvSpPr txBox="1"/>
          <p:nvPr>
            <p:ph idx="1" type="body"/>
          </p:nvPr>
        </p:nvSpPr>
        <p:spPr>
          <a:xfrm>
            <a:off x="46500" y="985200"/>
            <a:ext cx="9043800" cy="5582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High initial costs</a:t>
            </a:r>
            <a:endParaRPr/>
          </a:p>
          <a:p>
            <a:pPr indent="-342900" lvl="0" marL="342900" marR="0" rtl="0" algn="l">
              <a:lnSpc>
                <a:spcPct val="100000"/>
              </a:lnSpc>
              <a:spcBef>
                <a:spcPts val="64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Huge areas submerged: displacement of thousands of people and habitat destruction.</a:t>
            </a:r>
            <a:endParaRPr/>
          </a:p>
          <a:p>
            <a:pPr indent="-342900" lvl="0" marL="342900" marR="0" rtl="0" algn="l">
              <a:lnSpc>
                <a:spcPct val="100000"/>
              </a:lnSpc>
              <a:spcBef>
                <a:spcPts val="64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Deforestation in the catchment</a:t>
            </a:r>
            <a:endParaRPr/>
          </a:p>
          <a:p>
            <a:pPr indent="-342900" lvl="0" marL="342900" marR="0" rtl="0" algn="l">
              <a:lnSpc>
                <a:spcPct val="100000"/>
              </a:lnSpc>
              <a:spcBef>
                <a:spcPts val="64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Loss of fertile riverbed land in catchment</a:t>
            </a:r>
            <a:endParaRPr/>
          </a:p>
          <a:p>
            <a:pPr indent="-342900" lvl="0" marL="342900" marR="0" rtl="0" algn="l">
              <a:lnSpc>
                <a:spcPct val="100000"/>
              </a:lnSpc>
              <a:spcBef>
                <a:spcPts val="64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Loss of fertile land downstream due to water logging</a:t>
            </a:r>
            <a:endParaRPr/>
          </a:p>
          <a:p>
            <a:pPr indent="-342900" lvl="0" marL="342900" marR="0" rtl="0" algn="l">
              <a:lnSpc>
                <a:spcPct val="100000"/>
              </a:lnSpc>
              <a:spcBef>
                <a:spcPts val="640"/>
              </a:spcBef>
              <a:spcAft>
                <a:spcPts val="0"/>
              </a:spcAft>
              <a:buClr>
                <a:schemeClr val="dk1"/>
              </a:buClr>
              <a:buSzPts val="1900"/>
              <a:buFont typeface="Arial"/>
              <a:buChar char="●"/>
            </a:pPr>
            <a:r>
              <a:rPr b="0" i="0" lang="en" sz="3200" u="none" cap="none" strike="noStrike">
                <a:solidFill>
                  <a:schemeClr val="dk1"/>
                </a:solidFill>
                <a:latin typeface="Times New Roman"/>
                <a:ea typeface="Times New Roman"/>
                <a:cs typeface="Times New Roman"/>
                <a:sym typeface="Times New Roman"/>
              </a:rPr>
              <a:t>Greenhouse gas emissions from submerged and waterlogged land </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Google Shape;526;p75"/>
          <p:cNvSpPr txBox="1"/>
          <p:nvPr>
            <p:ph type="title"/>
          </p:nvPr>
        </p:nvSpPr>
        <p:spPr>
          <a:xfrm>
            <a:off x="220250" y="122250"/>
            <a:ext cx="8618999" cy="76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1105B1"/>
              </a:buClr>
              <a:buFont typeface="Arial"/>
              <a:buNone/>
            </a:pPr>
            <a:r>
              <a:rPr b="1" i="0" lang="en" sz="3600" u="none" cap="none" strike="noStrike">
                <a:solidFill>
                  <a:srgbClr val="1105B1"/>
                </a:solidFill>
                <a:latin typeface="Arial"/>
                <a:ea typeface="Arial"/>
                <a:cs typeface="Arial"/>
                <a:sym typeface="Arial"/>
              </a:rPr>
              <a:t>Secure Energy Systems</a:t>
            </a:r>
            <a:endParaRPr/>
          </a:p>
        </p:txBody>
      </p:sp>
      <p:sp>
        <p:nvSpPr>
          <p:cNvPr id="527" name="Google Shape;527;p75"/>
          <p:cNvSpPr txBox="1"/>
          <p:nvPr>
            <p:ph idx="1" type="body"/>
          </p:nvPr>
        </p:nvSpPr>
        <p:spPr>
          <a:xfrm>
            <a:off x="46500" y="985200"/>
            <a:ext cx="9043800" cy="5582700"/>
          </a:xfrm>
          <a:prstGeom prst="rect">
            <a:avLst/>
          </a:prstGeom>
          <a:noFill/>
          <a:ln>
            <a:noFill/>
          </a:ln>
        </p:spPr>
        <p:txBody>
          <a:bodyPr anchorCtr="0" anchor="t" bIns="91425" lIns="91425" spcFirstLastPara="1" rIns="91425" wrap="square" tIns="91425">
            <a:noAutofit/>
          </a:bodyPr>
          <a:lstStyle/>
          <a:p>
            <a:pPr indent="-406400" lvl="0" marL="457200" marR="0" rtl="0" algn="l">
              <a:lnSpc>
                <a:spcPct val="100000"/>
              </a:lnSpc>
              <a:spcBef>
                <a:spcPts val="0"/>
              </a:spcBef>
              <a:spcAft>
                <a:spcPts val="0"/>
              </a:spcAft>
              <a:buClr>
                <a:srgbClr val="073763"/>
              </a:buClr>
              <a:buSzPts val="2800"/>
              <a:buFont typeface="Arial"/>
              <a:buChar char="●"/>
            </a:pPr>
            <a:r>
              <a:rPr b="0" i="0" lang="en" sz="2800" u="none" cap="none" strike="noStrike">
                <a:solidFill>
                  <a:srgbClr val="073763"/>
                </a:solidFill>
                <a:latin typeface="Arial"/>
                <a:ea typeface="Arial"/>
                <a:cs typeface="Arial"/>
                <a:sym typeface="Arial"/>
              </a:rPr>
              <a:t>“The foundation of a secure energy system is:</a:t>
            </a:r>
            <a:endParaRPr/>
          </a:p>
          <a:p>
            <a:pPr indent="-381000" lvl="1" marL="914400" marR="0" rtl="0" algn="l">
              <a:lnSpc>
                <a:spcPct val="100000"/>
              </a:lnSpc>
              <a:spcBef>
                <a:spcPts val="0"/>
              </a:spcBef>
              <a:spcAft>
                <a:spcPts val="0"/>
              </a:spcAft>
              <a:buClr>
                <a:srgbClr val="000000"/>
              </a:buClr>
              <a:buSzPts val="2057"/>
              <a:buFont typeface="Courier New"/>
              <a:buChar char="o"/>
            </a:pPr>
            <a:r>
              <a:rPr b="0" i="0" lang="en" sz="2400" u="none" cap="none" strike="noStrike">
                <a:solidFill>
                  <a:srgbClr val="000000"/>
                </a:solidFill>
                <a:latin typeface="Arial"/>
                <a:ea typeface="Arial"/>
                <a:cs typeface="Arial"/>
                <a:sym typeface="Arial"/>
              </a:rPr>
              <a:t>to need less energy in the first place,</a:t>
            </a:r>
            <a:endParaRPr/>
          </a:p>
          <a:p>
            <a:pPr indent="-381000" lvl="1" marL="914400" marR="0" rtl="0" algn="l">
              <a:lnSpc>
                <a:spcPct val="100000"/>
              </a:lnSpc>
              <a:spcBef>
                <a:spcPts val="0"/>
              </a:spcBef>
              <a:spcAft>
                <a:spcPts val="0"/>
              </a:spcAft>
              <a:buClr>
                <a:srgbClr val="000000"/>
              </a:buClr>
              <a:buSzPts val="2057"/>
              <a:buFont typeface="Courier New"/>
              <a:buChar char="o"/>
            </a:pPr>
            <a:r>
              <a:rPr b="0" i="0" lang="en" sz="2400" u="none" cap="none" strike="noStrike">
                <a:solidFill>
                  <a:srgbClr val="000000"/>
                </a:solidFill>
                <a:latin typeface="Arial"/>
                <a:ea typeface="Arial"/>
                <a:cs typeface="Arial"/>
                <a:sym typeface="Arial"/>
              </a:rPr>
              <a:t>Then to get it from sources that are inherently invulnerable because they're diverse, dispersed, renewable, and mainly local. </a:t>
            </a:r>
            <a:endParaRPr/>
          </a:p>
          <a:p>
            <a:pPr indent="-406400" lvl="0" marL="457200" marR="0" rtl="0" algn="l">
              <a:lnSpc>
                <a:spcPct val="100000"/>
              </a:lnSpc>
              <a:spcBef>
                <a:spcPts val="0"/>
              </a:spcBef>
              <a:spcAft>
                <a:spcPts val="0"/>
              </a:spcAft>
              <a:buClr>
                <a:srgbClr val="073763"/>
              </a:buClr>
              <a:buSzPts val="2800"/>
              <a:buFont typeface="Arial"/>
              <a:buChar char="●"/>
            </a:pPr>
            <a:r>
              <a:rPr b="0" i="0" lang="en" sz="2800" u="none" cap="none" strike="noStrike">
                <a:solidFill>
                  <a:srgbClr val="073763"/>
                </a:solidFill>
                <a:latin typeface="Arial"/>
                <a:ea typeface="Arial"/>
                <a:cs typeface="Arial"/>
                <a:sym typeface="Arial"/>
              </a:rPr>
              <a:t>Any highly centralised energy system -- pipelines, nuclear plants, refineries -- invite devastating attack. But invulnerable alternatives don't, and can't, fail on a large scale.”</a:t>
            </a:r>
            <a:endParaRPr/>
          </a:p>
          <a:p>
            <a:pPr indent="0" lvl="0" marL="0" marR="0" rtl="0" algn="l">
              <a:lnSpc>
                <a:spcPct val="100000"/>
              </a:lnSpc>
              <a:spcBef>
                <a:spcPts val="0"/>
              </a:spcBef>
              <a:spcAft>
                <a:spcPts val="0"/>
              </a:spcAft>
              <a:buClr>
                <a:srgbClr val="073763"/>
              </a:buClr>
              <a:buFont typeface="Arial"/>
              <a:buNone/>
            </a:pPr>
            <a:r>
              <a:t/>
            </a:r>
            <a:endParaRPr b="0" i="0" sz="2800" u="none" cap="none" strike="noStrike">
              <a:solidFill>
                <a:srgbClr val="073763"/>
              </a:solidFill>
              <a:latin typeface="Arial"/>
              <a:ea typeface="Arial"/>
              <a:cs typeface="Arial"/>
              <a:sym typeface="Arial"/>
            </a:endParaRPr>
          </a:p>
          <a:p>
            <a:pPr indent="0" lvl="0" marL="0" marR="0" rtl="0" algn="l">
              <a:lnSpc>
                <a:spcPct val="100000"/>
              </a:lnSpc>
              <a:spcBef>
                <a:spcPts val="0"/>
              </a:spcBef>
              <a:spcAft>
                <a:spcPts val="0"/>
              </a:spcAft>
              <a:buClr>
                <a:srgbClr val="073763"/>
              </a:buClr>
              <a:buFont typeface="Arial"/>
              <a:buNone/>
            </a:pPr>
            <a:r>
              <a:rPr b="0" i="0" lang="en" sz="2800" u="none" cap="none" strike="noStrike">
                <a:solidFill>
                  <a:schemeClr val="dk1"/>
                </a:solidFill>
                <a:latin typeface="Arial"/>
                <a:ea typeface="Arial"/>
                <a:cs typeface="Arial"/>
                <a:sym typeface="Arial"/>
              </a:rPr>
              <a:t>--Amory Bloch Lovins (physicist, environmental scientist, writer, and Chairman/Chief Scientist of the </a:t>
            </a:r>
            <a:r>
              <a:rPr b="0" i="0" lang="en" sz="2800" u="sng" cap="none" strike="noStrike">
                <a:solidFill>
                  <a:schemeClr val="hlink"/>
                </a:solidFill>
                <a:latin typeface="Arial"/>
                <a:ea typeface="Arial"/>
                <a:cs typeface="Arial"/>
                <a:sym typeface="Arial"/>
                <a:hlinkClick r:id="rId3"/>
              </a:rPr>
              <a:t>Rocky Mountain Institute</a:t>
            </a:r>
            <a:r>
              <a:rPr b="0" i="0" lang="en" sz="2800" u="none" cap="none" strike="noStrike">
                <a:solidFill>
                  <a:schemeClr val="dk1"/>
                </a:solidFill>
                <a:latin typeface="Arial"/>
                <a:ea typeface="Arial"/>
                <a:cs typeface="Arial"/>
                <a:sym typeface="Arial"/>
              </a:rPr>
              <a:t>.</a:t>
            </a:r>
            <a:r>
              <a:rPr b="0" i="0" lang="en" sz="2800" u="none" cap="none" strike="noStrike">
                <a:solidFill>
                  <a:srgbClr val="073763"/>
                </a:solidFill>
                <a:latin typeface="Arial"/>
                <a:ea typeface="Arial"/>
                <a:cs typeface="Arial"/>
                <a:sym typeface="Arial"/>
              </a:rPr>
              <a:t>)</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Google Shape;533;p76"/>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Arial"/>
              <a:buNone/>
            </a:pPr>
            <a:r>
              <a:t/>
            </a:r>
            <a:endParaRPr b="1" i="0" sz="3600" u="none" cap="none" strike="noStrike">
              <a:solidFill>
                <a:srgbClr val="1105B1"/>
              </a:solidFill>
              <a:latin typeface="Arial"/>
              <a:ea typeface="Arial"/>
              <a:cs typeface="Arial"/>
              <a:sym typeface="Arial"/>
            </a:endParaRPr>
          </a:p>
        </p:txBody>
      </p:sp>
      <p:sp>
        <p:nvSpPr>
          <p:cNvPr id="534" name="Google Shape;534;p76"/>
          <p:cNvSpPr txBox="1"/>
          <p:nvPr>
            <p:ph idx="1" type="body"/>
          </p:nvPr>
        </p:nvSpPr>
        <p:spPr>
          <a:xfrm>
            <a:off x="46500" y="985200"/>
            <a:ext cx="9043800" cy="55827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dk1"/>
              </a:buClr>
              <a:buFont typeface="Times New Roman"/>
              <a:buNone/>
            </a:pPr>
            <a:r>
              <a:rPr b="0" i="0" lang="en" sz="3200" u="none" cap="none" strike="noStrike">
                <a:solidFill>
                  <a:schemeClr val="dk1"/>
                </a:solidFill>
                <a:latin typeface="Times New Roman"/>
                <a:ea typeface="Times New Roman"/>
                <a:cs typeface="Times New Roman"/>
                <a:sym typeface="Times New Roman"/>
              </a:rPr>
              <a:t>Well…then it looks like we </a:t>
            </a:r>
            <a:r>
              <a:rPr b="0" i="0" lang="en" sz="2800" u="none" cap="none" strike="noStrike">
                <a:solidFill>
                  <a:srgbClr val="073763"/>
                </a:solidFill>
                <a:latin typeface="Arial"/>
                <a:ea typeface="Arial"/>
                <a:cs typeface="Arial"/>
                <a:sym typeface="Arial"/>
              </a:rPr>
              <a:t>cannot depend on any of the conventional energy sources.</a:t>
            </a:r>
            <a:endParaRPr/>
          </a:p>
          <a:p>
            <a:pPr indent="-342900" lvl="0" marL="342900" marR="0" rtl="0" algn="ctr">
              <a:lnSpc>
                <a:spcPct val="100000"/>
              </a:lnSpc>
              <a:spcBef>
                <a:spcPts val="640"/>
              </a:spcBef>
              <a:spcAft>
                <a:spcPts val="0"/>
              </a:spcAft>
              <a:buClr>
                <a:schemeClr val="dk1"/>
              </a:buClr>
              <a:buFont typeface="Times New Roman"/>
              <a:buNone/>
            </a:pPr>
            <a:r>
              <a:t/>
            </a:r>
            <a:endParaRPr b="0" i="0" sz="2800" u="none" cap="none" strike="noStrike">
              <a:solidFill>
                <a:srgbClr val="073763"/>
              </a:solidFill>
              <a:latin typeface="Arial"/>
              <a:ea typeface="Arial"/>
              <a:cs typeface="Arial"/>
              <a:sym typeface="Arial"/>
            </a:endParaRPr>
          </a:p>
          <a:p>
            <a:pPr indent="-342900" lvl="0" marL="342900" marR="0" rtl="0" algn="ctr">
              <a:lnSpc>
                <a:spcPct val="100000"/>
              </a:lnSpc>
              <a:spcBef>
                <a:spcPts val="640"/>
              </a:spcBef>
              <a:spcAft>
                <a:spcPts val="0"/>
              </a:spcAft>
              <a:buClr>
                <a:schemeClr val="dk1"/>
              </a:buClr>
              <a:buFont typeface="Times New Roman"/>
              <a:buNone/>
            </a:pPr>
            <a:r>
              <a:rPr b="0" i="0" lang="en" sz="2800" u="none" cap="none" strike="noStrike">
                <a:solidFill>
                  <a:srgbClr val="073763"/>
                </a:solidFill>
                <a:latin typeface="Arial"/>
                <a:ea typeface="Arial"/>
                <a:cs typeface="Arial"/>
                <a:sym typeface="Arial"/>
              </a:rPr>
              <a:t>But there are alternative forms of energy right?</a:t>
            </a:r>
            <a:endParaRPr/>
          </a:p>
          <a:p>
            <a:pPr indent="-342900" lvl="0" marL="342900" marR="0" rtl="0" algn="ctr">
              <a:lnSpc>
                <a:spcPct val="100000"/>
              </a:lnSpc>
              <a:spcBef>
                <a:spcPts val="640"/>
              </a:spcBef>
              <a:spcAft>
                <a:spcPts val="0"/>
              </a:spcAft>
              <a:buClr>
                <a:schemeClr val="dk1"/>
              </a:buClr>
              <a:buFont typeface="Times New Roman"/>
              <a:buNone/>
            </a:pPr>
            <a:r>
              <a:rPr b="0" i="0" lang="en" sz="2800" u="none" cap="none" strike="noStrike">
                <a:solidFill>
                  <a:srgbClr val="073763"/>
                </a:solidFill>
                <a:latin typeface="Arial"/>
                <a:ea typeface="Arial"/>
                <a:cs typeface="Arial"/>
                <a:sym typeface="Arial"/>
              </a:rPr>
              <a:t>Why can't we use them?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Google Shape;539;p77"/>
          <p:cNvSpPr txBox="1"/>
          <p:nvPr>
            <p:ph type="title"/>
          </p:nvPr>
        </p:nvSpPr>
        <p:spPr>
          <a:xfrm>
            <a:off x="220250" y="122250"/>
            <a:ext cx="8618999" cy="76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1105B1"/>
              </a:buClr>
              <a:buFont typeface="Arial"/>
              <a:buNone/>
            </a:pPr>
            <a:r>
              <a:rPr b="1" i="0" lang="en" sz="3600" u="none" cap="none" strike="noStrike">
                <a:solidFill>
                  <a:srgbClr val="1105B1"/>
                </a:solidFill>
                <a:latin typeface="Arial"/>
                <a:ea typeface="Arial"/>
                <a:cs typeface="Arial"/>
                <a:sym typeface="Arial"/>
              </a:rPr>
              <a:t>Outline</a:t>
            </a:r>
            <a:endParaRPr/>
          </a:p>
        </p:txBody>
      </p:sp>
      <p:sp>
        <p:nvSpPr>
          <p:cNvPr id="540" name="Google Shape;540;p77"/>
          <p:cNvSpPr txBox="1"/>
          <p:nvPr>
            <p:ph idx="1" type="body"/>
          </p:nvPr>
        </p:nvSpPr>
        <p:spPr>
          <a:xfrm>
            <a:off x="46500" y="985200"/>
            <a:ext cx="9043800" cy="5582700"/>
          </a:xfrm>
          <a:prstGeom prst="rect">
            <a:avLst/>
          </a:prstGeom>
          <a:noFill/>
          <a:ln>
            <a:noFill/>
          </a:ln>
        </p:spPr>
        <p:txBody>
          <a:bodyPr anchorCtr="0" anchor="t" bIns="91425" lIns="91425" spcFirstLastPara="1" rIns="91425" wrap="square" tIns="91425">
            <a:noAutofit/>
          </a:bodyPr>
          <a:lstStyle/>
          <a:p>
            <a:pPr indent="-342900" lvl="0" marL="342900" marR="0" rtl="0" algn="l">
              <a:lnSpc>
                <a:spcPct val="100000"/>
              </a:lnSpc>
              <a:spcBef>
                <a:spcPts val="0"/>
              </a:spcBef>
              <a:spcAft>
                <a:spcPts val="0"/>
              </a:spcAft>
              <a:buClr>
                <a:srgbClr val="666666"/>
              </a:buClr>
              <a:buSzPts val="2800"/>
              <a:buFont typeface="Arial"/>
              <a:buChar char="●"/>
            </a:pPr>
            <a:r>
              <a:rPr b="0" i="0" lang="en" sz="2800" u="none" cap="none" strike="noStrike">
                <a:solidFill>
                  <a:srgbClr val="666666"/>
                </a:solidFill>
                <a:latin typeface="Arial"/>
                <a:ea typeface="Arial"/>
                <a:cs typeface="Arial"/>
                <a:sym typeface="Arial"/>
              </a:rPr>
              <a:t>Units and Terms</a:t>
            </a:r>
            <a:endParaRPr/>
          </a:p>
          <a:p>
            <a:pPr indent="-342900" lvl="0" marL="342900" marR="0" rtl="0" algn="l">
              <a:lnSpc>
                <a:spcPct val="100000"/>
              </a:lnSpc>
              <a:spcBef>
                <a:spcPts val="0"/>
              </a:spcBef>
              <a:spcAft>
                <a:spcPts val="0"/>
              </a:spcAft>
              <a:buClr>
                <a:srgbClr val="666666"/>
              </a:buClr>
              <a:buSzPts val="2800"/>
              <a:buFont typeface="Arial"/>
              <a:buChar char="●"/>
            </a:pPr>
            <a:r>
              <a:rPr b="0" i="0" lang="en" sz="2800" u="none" cap="none" strike="noStrike">
                <a:solidFill>
                  <a:srgbClr val="666666"/>
                </a:solidFill>
                <a:latin typeface="Arial"/>
                <a:ea typeface="Arial"/>
                <a:cs typeface="Arial"/>
                <a:sym typeface="Arial"/>
              </a:rPr>
              <a:t>Energy Resources, Depletion and Risks</a:t>
            </a:r>
            <a:endParaRPr/>
          </a:p>
          <a:p>
            <a:pPr indent="-342900" lvl="0" marL="342900" marR="0" rtl="0" algn="l">
              <a:lnSpc>
                <a:spcPct val="100000"/>
              </a:lnSpc>
              <a:spcBef>
                <a:spcPts val="0"/>
              </a:spcBef>
              <a:spcAft>
                <a:spcPts val="0"/>
              </a:spcAft>
              <a:buClr>
                <a:srgbClr val="0000FF"/>
              </a:buClr>
              <a:buSzPts val="2800"/>
              <a:buFont typeface="Arial"/>
              <a:buChar char="●"/>
            </a:pPr>
            <a:r>
              <a:rPr b="0" i="0" lang="en" sz="2800" u="none" cap="none" strike="noStrike">
                <a:solidFill>
                  <a:srgbClr val="0000FF"/>
                </a:solidFill>
                <a:latin typeface="Arial"/>
                <a:ea typeface="Arial"/>
                <a:cs typeface="Arial"/>
                <a:sym typeface="Arial"/>
              </a:rPr>
              <a:t>Environmentally Benign Forms of Energy</a:t>
            </a:r>
            <a:endParaRPr/>
          </a:p>
          <a:p>
            <a:pPr indent="-342900" lvl="0" marL="342900" marR="0" rtl="0" algn="l">
              <a:lnSpc>
                <a:spcPct val="100000"/>
              </a:lnSpc>
              <a:spcBef>
                <a:spcPts val="0"/>
              </a:spcBef>
              <a:spcAft>
                <a:spcPts val="0"/>
              </a:spcAft>
              <a:buClr>
                <a:srgbClr val="666666"/>
              </a:buClr>
              <a:buSzPts val="2800"/>
              <a:buFont typeface="Arial"/>
              <a:buChar char="●"/>
            </a:pPr>
            <a:r>
              <a:rPr b="0" i="0" lang="en" sz="2800" u="none" cap="none" strike="noStrike">
                <a:solidFill>
                  <a:srgbClr val="666666"/>
                </a:solidFill>
                <a:latin typeface="Arial"/>
                <a:ea typeface="Arial"/>
                <a:cs typeface="Arial"/>
                <a:sym typeface="Arial"/>
              </a:rPr>
              <a:t>Efficiency Measures</a:t>
            </a:r>
            <a:endParaRPr/>
          </a:p>
          <a:p>
            <a:pPr indent="-342900" lvl="0" marL="342900" marR="0" rtl="0" algn="l">
              <a:lnSpc>
                <a:spcPct val="100000"/>
              </a:lnSpc>
              <a:spcBef>
                <a:spcPts val="480"/>
              </a:spcBef>
              <a:spcAft>
                <a:spcPts val="0"/>
              </a:spcAft>
              <a:buClr>
                <a:srgbClr val="666666"/>
              </a:buClr>
              <a:buSzPts val="2400"/>
              <a:buFont typeface="Arial"/>
              <a:buChar char="●"/>
            </a:pPr>
            <a:r>
              <a:rPr b="0" i="0" lang="en" sz="2800" u="none" cap="none" strike="noStrike">
                <a:solidFill>
                  <a:srgbClr val="666666"/>
                </a:solidFill>
                <a:latin typeface="Arial"/>
                <a:ea typeface="Arial"/>
                <a:cs typeface="Arial"/>
                <a:sym typeface="Arial"/>
              </a:rPr>
              <a:t>Reduction in Consumption—Individual Perspective</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rgbClr val="66666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73763"/>
              </a:buClr>
              <a:buFont typeface="Arial"/>
              <a:buNone/>
            </a:pPr>
            <a:r>
              <a:t/>
            </a:r>
            <a:endParaRPr b="0" i="0" sz="2800" u="none" cap="none" strike="noStrike">
              <a:solidFill>
                <a:srgbClr val="666666"/>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sp>
        <p:nvSpPr>
          <p:cNvPr id="545" name="Google Shape;545;p78"/>
          <p:cNvSpPr txBox="1"/>
          <p:nvPr>
            <p:ph type="title"/>
          </p:nvPr>
        </p:nvSpPr>
        <p:spPr>
          <a:xfrm>
            <a:off x="231412" y="152400"/>
            <a:ext cx="8455500" cy="99059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1" i="0" lang="en" sz="3600" u="none" cap="none" strike="noStrike">
                <a:solidFill>
                  <a:srgbClr val="C73C39"/>
                </a:solidFill>
                <a:latin typeface="Arial"/>
                <a:ea typeface="Arial"/>
                <a:cs typeface="Arial"/>
                <a:sym typeface="Arial"/>
              </a:rPr>
              <a:t>Alternative Energy: Good News</a:t>
            </a:r>
            <a:endParaRPr/>
          </a:p>
        </p:txBody>
      </p:sp>
      <p:sp>
        <p:nvSpPr>
          <p:cNvPr id="546" name="Google Shape;546;p78"/>
          <p:cNvSpPr txBox="1"/>
          <p:nvPr>
            <p:ph idx="1" type="body"/>
          </p:nvPr>
        </p:nvSpPr>
        <p:spPr>
          <a:xfrm>
            <a:off x="457200" y="1219200"/>
            <a:ext cx="8229600" cy="4937700"/>
          </a:xfrm>
          <a:prstGeom prst="rect">
            <a:avLst/>
          </a:prstGeom>
          <a:noFill/>
          <a:ln>
            <a:noFill/>
          </a:ln>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The continuous/renewable energy resources on Earth far exceed present human needs.</a:t>
            </a:r>
            <a:endParaRPr/>
          </a:p>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In general, we have the technology to harness them. </a:t>
            </a:r>
            <a:endParaRPr/>
          </a:p>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But some gaps exist...</a:t>
            </a:r>
            <a:endParaRPr/>
          </a:p>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That's where there is a tremendous scope for R&amp;D and huge potential markets!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6"/>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Times New Roman"/>
              <a:buNone/>
            </a:pPr>
            <a:r>
              <a:rPr b="1" i="0" lang="en" sz="4000" u="none" cap="none" strike="noStrike">
                <a:solidFill>
                  <a:srgbClr val="800000"/>
                </a:solidFill>
                <a:latin typeface="Times New Roman"/>
                <a:ea typeface="Times New Roman"/>
                <a:cs typeface="Times New Roman"/>
                <a:sym typeface="Times New Roman"/>
              </a:rPr>
              <a:t>Fossil Fuels Units and Energy Content</a:t>
            </a:r>
            <a:endParaRPr/>
          </a:p>
        </p:txBody>
      </p:sp>
      <p:sp>
        <p:nvSpPr>
          <p:cNvPr id="89" name="Google Shape;89;p16"/>
          <p:cNvSpPr txBox="1"/>
          <p:nvPr>
            <p:ph idx="1" type="body"/>
          </p:nvPr>
        </p:nvSpPr>
        <p:spPr>
          <a:xfrm>
            <a:off x="46500" y="985200"/>
            <a:ext cx="9043800" cy="5582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1" i="0" lang="en" sz="2800" u="none" cap="none" strike="noStrike">
                <a:solidFill>
                  <a:schemeClr val="dk1"/>
                </a:solidFill>
                <a:latin typeface="Times New Roman"/>
                <a:ea typeface="Times New Roman"/>
                <a:cs typeface="Times New Roman"/>
                <a:sym typeface="Times New Roman"/>
              </a:rPr>
              <a:t>Gasoline:</a:t>
            </a:r>
            <a:r>
              <a:rPr b="0" i="0" lang="en" sz="2800" u="none" cap="none" strike="noStrike">
                <a:solidFill>
                  <a:schemeClr val="dk1"/>
                </a:solidFill>
                <a:latin typeface="Times New Roman"/>
                <a:ea typeface="Times New Roman"/>
                <a:cs typeface="Times New Roman"/>
                <a:sym typeface="Times New Roman"/>
              </a:rPr>
              <a:t> </a:t>
            </a:r>
            <a:endParaRPr/>
          </a:p>
          <a:p>
            <a:pPr indent="-285750" lvl="1" marL="742950" marR="0" rtl="0" algn="l">
              <a:lnSpc>
                <a:spcPct val="100000"/>
              </a:lnSpc>
              <a:spcBef>
                <a:spcPts val="480"/>
              </a:spcBef>
              <a:spcAft>
                <a:spcPts val="0"/>
              </a:spcAft>
              <a:buClr>
                <a:schemeClr val="dk1"/>
              </a:buClr>
              <a:buSzPts val="1450"/>
              <a:buFont typeface="Arial"/>
              <a:buChar char="●"/>
            </a:pPr>
            <a:r>
              <a:rPr b="0" i="0" lang="en" sz="2400" u="none" cap="none" strike="noStrike">
                <a:solidFill>
                  <a:schemeClr val="dk1"/>
                </a:solidFill>
                <a:latin typeface="Times New Roman"/>
                <a:ea typeface="Times New Roman"/>
                <a:cs typeface="Times New Roman"/>
                <a:sym typeface="Times New Roman"/>
              </a:rPr>
              <a:t>LHV = LHV115,000 Btu/US gallon = 121 MJ = 32 MJ/liter. </a:t>
            </a:r>
            <a:endParaRPr/>
          </a:p>
          <a:p>
            <a:pPr indent="-285750" lvl="1" marL="742950" marR="0" rtl="0" algn="l">
              <a:lnSpc>
                <a:spcPct val="100000"/>
              </a:lnSpc>
              <a:spcBef>
                <a:spcPts val="480"/>
              </a:spcBef>
              <a:spcAft>
                <a:spcPts val="0"/>
              </a:spcAft>
              <a:buClr>
                <a:schemeClr val="dk1"/>
              </a:buClr>
              <a:buSzPts val="1450"/>
              <a:buFont typeface="Arial"/>
              <a:buChar char="●"/>
            </a:pPr>
            <a:r>
              <a:rPr b="0" i="0" lang="en" sz="2400" u="none" cap="none" strike="noStrike">
                <a:solidFill>
                  <a:schemeClr val="dk1"/>
                </a:solidFill>
                <a:latin typeface="Times New Roman"/>
                <a:ea typeface="Times New Roman"/>
                <a:cs typeface="Times New Roman"/>
                <a:sym typeface="Times New Roman"/>
              </a:rPr>
              <a:t>HHV= 125,000 Btu/US gallon = 132 MJ/gallon = 35 MJ/liter</a:t>
            </a:r>
            <a:endParaRPr/>
          </a:p>
          <a:p>
            <a:pPr indent="-285750" lvl="1" marL="742950" marR="0" rtl="0" algn="l">
              <a:lnSpc>
                <a:spcPct val="100000"/>
              </a:lnSpc>
              <a:spcBef>
                <a:spcPts val="480"/>
              </a:spcBef>
              <a:spcAft>
                <a:spcPts val="0"/>
              </a:spcAft>
              <a:buClr>
                <a:schemeClr val="dk1"/>
              </a:buClr>
              <a:buSzPts val="1450"/>
              <a:buFont typeface="Arial"/>
              <a:buChar char="●"/>
            </a:pPr>
            <a:r>
              <a:rPr b="0" i="0" lang="en" sz="2400" u="none" cap="none" strike="noStrike">
                <a:solidFill>
                  <a:schemeClr val="dk1"/>
                </a:solidFill>
                <a:latin typeface="Times New Roman"/>
                <a:ea typeface="Times New Roman"/>
                <a:cs typeface="Times New Roman"/>
                <a:sym typeface="Times New Roman"/>
              </a:rPr>
              <a:t>1 Metric tonne gasoline = 8.53 barrels = 1356 liter = 43.5 GJ/t (LHV); 47.3 GJ/t (HHV) </a:t>
            </a:r>
            <a:endParaRPr/>
          </a:p>
          <a:p>
            <a:pPr indent="-342900" lvl="0" marL="342900" marR="0" rtl="0" algn="l">
              <a:lnSpc>
                <a:spcPct val="100000"/>
              </a:lnSpc>
              <a:spcBef>
                <a:spcPts val="560"/>
              </a:spcBef>
              <a:spcAft>
                <a:spcPts val="0"/>
              </a:spcAft>
              <a:buClr>
                <a:schemeClr val="dk1"/>
              </a:buClr>
              <a:buSzPts val="1700"/>
              <a:buFont typeface="Arial"/>
              <a:buChar char="●"/>
            </a:pPr>
            <a:r>
              <a:rPr b="1" i="0" lang="en" sz="2800" u="none" cap="none" strike="noStrike">
                <a:solidFill>
                  <a:schemeClr val="dk1"/>
                </a:solidFill>
                <a:latin typeface="Times New Roman"/>
                <a:ea typeface="Times New Roman"/>
                <a:cs typeface="Times New Roman"/>
                <a:sym typeface="Times New Roman"/>
              </a:rPr>
              <a:t>Petro-diesel</a:t>
            </a:r>
            <a:endParaRPr/>
          </a:p>
          <a:p>
            <a:pPr indent="-285750" lvl="1" marL="74295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Heating Value</a:t>
            </a:r>
            <a:r>
              <a:rPr b="1" i="0" lang="en" sz="2800" u="none" cap="none" strike="noStrike">
                <a:solidFill>
                  <a:schemeClr val="dk1"/>
                </a:solidFill>
                <a:latin typeface="Times New Roman"/>
                <a:ea typeface="Times New Roman"/>
                <a:cs typeface="Times New Roman"/>
                <a:sym typeface="Times New Roman"/>
              </a:rPr>
              <a:t>: </a:t>
            </a:r>
            <a:r>
              <a:rPr b="0" i="0" lang="en" sz="2800" u="none" cap="none" strike="noStrike">
                <a:solidFill>
                  <a:schemeClr val="dk1"/>
                </a:solidFill>
                <a:latin typeface="Times New Roman"/>
                <a:ea typeface="Times New Roman"/>
                <a:cs typeface="Times New Roman"/>
                <a:sym typeface="Times New Roman"/>
              </a:rPr>
              <a:t>130,500 Btu/gallon (36.4 MJ/liter or 42.8 GJ/t) </a:t>
            </a:r>
            <a:endParaRPr/>
          </a:p>
          <a:p>
            <a:pPr indent="-285750" lvl="1" marL="74295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petro-diesel density (average) = 0.84 g/ml (= metric tonnes/m</a:t>
            </a:r>
            <a:r>
              <a:rPr b="0" baseline="30000" i="0" lang="en" sz="2800" u="none" cap="none" strike="noStrike">
                <a:solidFill>
                  <a:schemeClr val="dk1"/>
                </a:solidFill>
                <a:latin typeface="Times New Roman"/>
                <a:ea typeface="Times New Roman"/>
                <a:cs typeface="Times New Roman"/>
                <a:sym typeface="Times New Roman"/>
              </a:rPr>
              <a:t>3</a:t>
            </a:r>
            <a:r>
              <a:rPr b="0" i="0" lang="en" sz="2800" u="none" cap="none" strike="noStrike">
                <a:solidFill>
                  <a:schemeClr val="dk1"/>
                </a:solidFill>
                <a:latin typeface="Times New Roman"/>
                <a:ea typeface="Times New Roman"/>
                <a:cs typeface="Times New Roman"/>
                <a:sym typeface="Times New Roman"/>
              </a:rPr>
              <a:t>)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Google Shape;551;p79"/>
          <p:cNvSpPr txBox="1"/>
          <p:nvPr>
            <p:ph type="title"/>
          </p:nvPr>
        </p:nvSpPr>
        <p:spPr>
          <a:xfrm>
            <a:off x="220250" y="122250"/>
            <a:ext cx="8618999" cy="76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1105B1"/>
              </a:buClr>
              <a:buFont typeface="Arial"/>
              <a:buNone/>
            </a:pPr>
            <a:r>
              <a:t/>
            </a:r>
            <a:endParaRPr b="1" i="0" sz="3600" u="none" cap="none" strike="noStrike">
              <a:solidFill>
                <a:srgbClr val="1105B1"/>
              </a:solidFill>
              <a:latin typeface="Arial"/>
              <a:ea typeface="Arial"/>
              <a:cs typeface="Arial"/>
              <a:sym typeface="Arial"/>
            </a:endParaRPr>
          </a:p>
        </p:txBody>
      </p:sp>
      <p:sp>
        <p:nvSpPr>
          <p:cNvPr id="552" name="Google Shape;552;p79"/>
          <p:cNvSpPr txBox="1"/>
          <p:nvPr>
            <p:ph idx="1" type="body"/>
          </p:nvPr>
        </p:nvSpPr>
        <p:spPr>
          <a:xfrm>
            <a:off x="46500" y="985200"/>
            <a:ext cx="9043800" cy="558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73763"/>
              </a:buClr>
              <a:buFont typeface="Arial"/>
              <a:buNone/>
            </a:pPr>
            <a:r>
              <a:t/>
            </a:r>
            <a:endParaRPr b="0" i="0" sz="2800" u="none" cap="none" strike="noStrike">
              <a:solidFill>
                <a:srgbClr val="073763"/>
              </a:solidFill>
              <a:latin typeface="Arial"/>
              <a:ea typeface="Arial"/>
              <a:cs typeface="Arial"/>
              <a:sym typeface="Arial"/>
            </a:endParaRPr>
          </a:p>
        </p:txBody>
      </p:sp>
      <p:pic>
        <p:nvPicPr>
          <p:cNvPr id="553" name="Google Shape;553;p79"/>
          <p:cNvPicPr preferRelativeResize="0"/>
          <p:nvPr/>
        </p:nvPicPr>
        <p:blipFill rotWithShape="1">
          <a:blip r:embed="rId3">
            <a:alphaModFix/>
          </a:blip>
          <a:srcRect b="0" l="0" r="0" t="0"/>
          <a:stretch/>
        </p:blipFill>
        <p:spPr>
          <a:xfrm>
            <a:off x="-9525" y="104335"/>
            <a:ext cx="9144000" cy="6677465"/>
          </a:xfrm>
          <a:prstGeom prst="rect">
            <a:avLst/>
          </a:prstGeom>
          <a:noFill/>
          <a:ln>
            <a:noFill/>
          </a:ln>
        </p:spPr>
      </p:pic>
      <p:sp>
        <p:nvSpPr>
          <p:cNvPr id="554" name="Google Shape;554;p79"/>
          <p:cNvSpPr txBox="1"/>
          <p:nvPr/>
        </p:nvSpPr>
        <p:spPr>
          <a:xfrm>
            <a:off x="0" y="6248400"/>
            <a:ext cx="6399599" cy="6383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b="0" i="0" lang="en" sz="1000" u="none" cap="none" strike="noStrike">
                <a:solidFill>
                  <a:srgbClr val="000000"/>
                </a:solidFill>
                <a:latin typeface="Arial"/>
                <a:ea typeface="Arial"/>
                <a:cs typeface="Arial"/>
                <a:sym typeface="Arial"/>
              </a:rPr>
              <a:t>http://www.nar.ucar.edu/2008/ESSL/catalog/cgd/images/trenberth9.jpg</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sp>
        <p:nvSpPr>
          <p:cNvPr id="559" name="Google Shape;559;p80"/>
          <p:cNvSpPr txBox="1"/>
          <p:nvPr>
            <p:ph type="title"/>
          </p:nvPr>
        </p:nvSpPr>
        <p:spPr>
          <a:xfrm>
            <a:off x="220250" y="122250"/>
            <a:ext cx="8618999" cy="76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1105B1"/>
              </a:buClr>
              <a:buFont typeface="Arial"/>
              <a:buNone/>
            </a:pPr>
            <a:r>
              <a:t/>
            </a:r>
            <a:endParaRPr b="1" i="0" sz="3600" u="none" cap="none" strike="noStrike">
              <a:solidFill>
                <a:srgbClr val="1105B1"/>
              </a:solidFill>
              <a:latin typeface="Arial"/>
              <a:ea typeface="Arial"/>
              <a:cs typeface="Arial"/>
              <a:sym typeface="Arial"/>
            </a:endParaRPr>
          </a:p>
        </p:txBody>
      </p:sp>
      <p:sp>
        <p:nvSpPr>
          <p:cNvPr id="560" name="Google Shape;560;p80"/>
          <p:cNvSpPr txBox="1"/>
          <p:nvPr>
            <p:ph idx="1" type="body"/>
          </p:nvPr>
        </p:nvSpPr>
        <p:spPr>
          <a:xfrm>
            <a:off x="46500" y="985200"/>
            <a:ext cx="9043800" cy="558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73763"/>
              </a:buClr>
              <a:buFont typeface="Arial"/>
              <a:buNone/>
            </a:pPr>
            <a:r>
              <a:t/>
            </a:r>
            <a:endParaRPr b="0" i="0" sz="2800" u="none" cap="none" strike="noStrike">
              <a:solidFill>
                <a:srgbClr val="073763"/>
              </a:solidFill>
              <a:latin typeface="Arial"/>
              <a:ea typeface="Arial"/>
              <a:cs typeface="Arial"/>
              <a:sym typeface="Arial"/>
            </a:endParaRPr>
          </a:p>
        </p:txBody>
      </p:sp>
      <p:pic>
        <p:nvPicPr>
          <p:cNvPr id="561" name="Google Shape;561;p80"/>
          <p:cNvPicPr preferRelativeResize="0"/>
          <p:nvPr/>
        </p:nvPicPr>
        <p:blipFill rotWithShape="1">
          <a:blip r:embed="rId3">
            <a:alphaModFix/>
          </a:blip>
          <a:srcRect b="0" l="0" r="0" t="0"/>
          <a:stretch/>
        </p:blipFill>
        <p:spPr>
          <a:xfrm>
            <a:off x="0" y="0"/>
            <a:ext cx="9144000" cy="6921996"/>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Google Shape;567;p81"/>
          <p:cNvSpPr/>
          <p:nvPr/>
        </p:nvSpPr>
        <p:spPr>
          <a:xfrm>
            <a:off x="152400" y="4495800"/>
            <a:ext cx="8839199" cy="2308200"/>
          </a:xfrm>
          <a:prstGeom prst="rect">
            <a:avLst/>
          </a:prstGeom>
          <a:solidFill>
            <a:schemeClr val="lt1"/>
          </a:solidFill>
          <a:ln>
            <a:noFill/>
          </a:ln>
        </p:spPr>
        <p:txBody>
          <a:bodyPr anchorCtr="0" anchor="t" bIns="45700" lIns="91425" spcFirstLastPara="1" rIns="91425" wrap="square" tIns="45700">
            <a:noAutofit/>
          </a:bodyPr>
          <a:lstStyle/>
          <a:p>
            <a:pPr indent="-274638" lvl="0" marL="274638" marR="0" rtl="0" algn="l">
              <a:lnSpc>
                <a:spcPct val="100000"/>
              </a:lnSpc>
              <a:spcBef>
                <a:spcPts val="0"/>
              </a:spcBef>
              <a:spcAft>
                <a:spcPts val="0"/>
              </a:spcAft>
              <a:buClr>
                <a:schemeClr val="dk1"/>
              </a:buClr>
              <a:buSzPts val="1450"/>
              <a:buFont typeface="Arial"/>
              <a:buChar char="●"/>
            </a:pPr>
            <a:r>
              <a:rPr b="0" i="0" lang="en" sz="2400" u="none" cap="none" strike="noStrike">
                <a:solidFill>
                  <a:schemeClr val="dk1"/>
                </a:solidFill>
                <a:latin typeface="Times New Roman"/>
                <a:ea typeface="Times New Roman"/>
                <a:cs typeface="Times New Roman"/>
                <a:sym typeface="Times New Roman"/>
              </a:rPr>
              <a:t>All human energy and fuel needs, supplied by black spots of solar cell areas</a:t>
            </a:r>
            <a:endParaRPr/>
          </a:p>
          <a:p>
            <a:pPr indent="-274638" lvl="0" marL="274638" marR="0" rtl="0" algn="l">
              <a:lnSpc>
                <a:spcPct val="100000"/>
              </a:lnSpc>
              <a:spcBef>
                <a:spcPts val="0"/>
              </a:spcBef>
              <a:spcAft>
                <a:spcPts val="0"/>
              </a:spcAft>
              <a:buClr>
                <a:schemeClr val="dk1"/>
              </a:buClr>
              <a:buSzPts val="1450"/>
              <a:buFont typeface="Arial"/>
              <a:buChar char="●"/>
            </a:pPr>
            <a:r>
              <a:rPr b="0" i="0" lang="en" sz="2400" u="none" cap="none" strike="noStrike">
                <a:solidFill>
                  <a:schemeClr val="dk1"/>
                </a:solidFill>
                <a:latin typeface="Times New Roman"/>
                <a:ea typeface="Times New Roman"/>
                <a:cs typeface="Times New Roman"/>
                <a:sym typeface="Times New Roman"/>
              </a:rPr>
              <a:t>At conversion efficiency of 8%; cloud cover accounted for.</a:t>
            </a:r>
            <a:endParaRPr/>
          </a:p>
          <a:p>
            <a:pPr indent="-274638" lvl="0" marL="274638" marR="0" rtl="0" algn="l">
              <a:lnSpc>
                <a:spcPct val="100000"/>
              </a:lnSpc>
              <a:spcBef>
                <a:spcPts val="0"/>
              </a:spcBef>
              <a:spcAft>
                <a:spcPts val="0"/>
              </a:spcAft>
              <a:buClr>
                <a:schemeClr val="dk1"/>
              </a:buClr>
              <a:buSzPts val="1450"/>
              <a:buFont typeface="Arial"/>
              <a:buChar char="●"/>
            </a:pPr>
            <a:r>
              <a:rPr b="0" i="0" lang="en" sz="2400" u="none" cap="none" strike="noStrike">
                <a:solidFill>
                  <a:schemeClr val="dk1"/>
                </a:solidFill>
                <a:latin typeface="Times New Roman"/>
                <a:ea typeface="Times New Roman"/>
                <a:cs typeface="Times New Roman"/>
                <a:sym typeface="Times New Roman"/>
              </a:rPr>
              <a:t>Colors show the local solar irradiance averaged over three years from 1991 to 1993 (24 hours a day)</a:t>
            </a:r>
            <a:endParaRPr/>
          </a:p>
          <a:p>
            <a:pPr indent="-274638" lvl="0" marL="274638" marR="0" rtl="0" algn="l">
              <a:lnSpc>
                <a:spcPct val="100000"/>
              </a:lnSpc>
              <a:spcBef>
                <a:spcPts val="0"/>
              </a:spcBef>
              <a:spcAft>
                <a:spcPts val="0"/>
              </a:spcAft>
              <a:buClr>
                <a:schemeClr val="dk1"/>
              </a:buClr>
              <a:buSzPts val="1450"/>
              <a:buFont typeface="Arial"/>
              <a:buChar char="●"/>
            </a:pPr>
            <a:r>
              <a:rPr b="0" i="0" lang="en" sz="1000" u="sng" cap="none" strike="noStrike">
                <a:solidFill>
                  <a:schemeClr val="hlink"/>
                </a:solidFill>
                <a:latin typeface="Times New Roman"/>
                <a:ea typeface="Times New Roman"/>
                <a:cs typeface="Times New Roman"/>
                <a:sym typeface="Times New Roman"/>
                <a:hlinkClick r:id="rId3"/>
              </a:rPr>
              <a:t>http://www.ez2c.de/ml/solar_land_area/</a:t>
            </a:r>
            <a:endParaRPr/>
          </a:p>
        </p:txBody>
      </p:sp>
      <p:pic>
        <p:nvPicPr>
          <p:cNvPr id="568" name="Google Shape;568;p81"/>
          <p:cNvPicPr preferRelativeResize="0"/>
          <p:nvPr/>
        </p:nvPicPr>
        <p:blipFill rotWithShape="1">
          <a:blip r:embed="rId4">
            <a:alphaModFix/>
          </a:blip>
          <a:srcRect b="0" l="2045" r="1938" t="8349"/>
          <a:stretch/>
        </p:blipFill>
        <p:spPr>
          <a:xfrm>
            <a:off x="839475" y="1000625"/>
            <a:ext cx="7252424" cy="3498000"/>
          </a:xfrm>
          <a:prstGeom prst="rect">
            <a:avLst/>
          </a:prstGeom>
          <a:noFill/>
          <a:ln>
            <a:noFill/>
          </a:ln>
        </p:spPr>
      </p:pic>
      <p:sp>
        <p:nvSpPr>
          <p:cNvPr id="569" name="Google Shape;569;p81"/>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Arial"/>
              <a:buNone/>
            </a:pPr>
            <a:r>
              <a:rPr b="1" i="0" lang="en" sz="3600" u="none" cap="none" strike="noStrike">
                <a:solidFill>
                  <a:srgbClr val="1105B1"/>
                </a:solidFill>
                <a:latin typeface="Arial"/>
                <a:ea typeface="Arial"/>
                <a:cs typeface="Arial"/>
                <a:sym typeface="Arial"/>
              </a:rPr>
              <a:t>We have Enough Renewable Energy!</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4" name="Shape 574"/>
        <p:cNvGrpSpPr/>
        <p:nvPr/>
      </p:nvGrpSpPr>
      <p:grpSpPr>
        <a:xfrm>
          <a:off x="0" y="0"/>
          <a:ext cx="0" cy="0"/>
          <a:chOff x="0" y="0"/>
          <a:chExt cx="0" cy="0"/>
        </a:xfrm>
      </p:grpSpPr>
      <p:pic>
        <p:nvPicPr>
          <p:cNvPr id="575" name="Google Shape;575;p82"/>
          <p:cNvPicPr preferRelativeResize="0"/>
          <p:nvPr/>
        </p:nvPicPr>
        <p:blipFill rotWithShape="1">
          <a:blip r:embed="rId3">
            <a:alphaModFix/>
          </a:blip>
          <a:srcRect b="0" l="0" r="0" t="0"/>
          <a:stretch/>
        </p:blipFill>
        <p:spPr>
          <a:xfrm>
            <a:off x="0" y="1115925"/>
            <a:ext cx="9144000" cy="5451474"/>
          </a:xfrm>
          <a:prstGeom prst="rect">
            <a:avLst/>
          </a:prstGeom>
          <a:noFill/>
          <a:ln>
            <a:noFill/>
          </a:ln>
        </p:spPr>
      </p:pic>
      <p:sp>
        <p:nvSpPr>
          <p:cNvPr id="576" name="Google Shape;576;p82"/>
          <p:cNvSpPr txBox="1"/>
          <p:nvPr>
            <p:ph type="title"/>
          </p:nvPr>
        </p:nvSpPr>
        <p:spPr>
          <a:xfrm>
            <a:off x="762000" y="0"/>
            <a:ext cx="7772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 sz="4000" u="none" cap="none" strike="noStrike">
                <a:solidFill>
                  <a:srgbClr val="800000"/>
                </a:solidFill>
                <a:latin typeface="Times New Roman"/>
                <a:ea typeface="Times New Roman"/>
                <a:cs typeface="Times New Roman"/>
                <a:sym typeface="Times New Roman"/>
              </a:rPr>
              <a:t>The Solar Spectrum</a:t>
            </a:r>
            <a:endParaRPr/>
          </a:p>
        </p:txBody>
      </p:sp>
      <p:cxnSp>
        <p:nvCxnSpPr>
          <p:cNvPr id="577" name="Google Shape;577;p82"/>
          <p:cNvCxnSpPr/>
          <p:nvPr/>
        </p:nvCxnSpPr>
        <p:spPr>
          <a:xfrm rot="10800000">
            <a:off x="381000" y="1600200"/>
            <a:ext cx="533399" cy="0"/>
          </a:xfrm>
          <a:prstGeom prst="straightConnector1">
            <a:avLst/>
          </a:prstGeom>
          <a:noFill/>
          <a:ln cap="flat" cmpd="sng" w="31750">
            <a:solidFill>
              <a:schemeClr val="lt2"/>
            </a:solidFill>
            <a:prstDash val="solid"/>
            <a:round/>
            <a:headEnd len="sm" w="sm" type="none"/>
            <a:tailEnd len="med" w="med" type="triangle"/>
          </a:ln>
        </p:spPr>
      </p:cxn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sp>
        <p:nvSpPr>
          <p:cNvPr id="583" name="Google Shape;583;p83"/>
          <p:cNvSpPr txBox="1"/>
          <p:nvPr>
            <p:ph type="title"/>
          </p:nvPr>
        </p:nvSpPr>
        <p:spPr>
          <a:xfrm>
            <a:off x="304800" y="0"/>
            <a:ext cx="82296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 sz="4000" u="none" cap="none" strike="noStrike">
                <a:solidFill>
                  <a:srgbClr val="FF6600"/>
                </a:solidFill>
                <a:latin typeface="Times New Roman"/>
                <a:ea typeface="Times New Roman"/>
                <a:cs typeface="Times New Roman"/>
                <a:sym typeface="Times New Roman"/>
              </a:rPr>
              <a:t>Applications of Solar Energy</a:t>
            </a:r>
            <a:endParaRPr/>
          </a:p>
        </p:txBody>
      </p:sp>
      <p:sp>
        <p:nvSpPr>
          <p:cNvPr id="584" name="Google Shape;584;p83"/>
          <p:cNvSpPr txBox="1"/>
          <p:nvPr>
            <p:ph idx="1" type="body"/>
          </p:nvPr>
        </p:nvSpPr>
        <p:spPr>
          <a:xfrm>
            <a:off x="457200" y="1189037"/>
            <a:ext cx="8229600" cy="5135561"/>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Heating and cooling of residential building.</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Solar water heating.</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Solar cookers</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Solar engines for water pumping.</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Food refrigeration</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Solar furnaces</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Solar electric power generation by solar ponds, reflectors with lenses.</a:t>
            </a:r>
            <a:endParaRPr/>
          </a:p>
          <a:p>
            <a:pPr indent="-342900" lvl="0" marL="34290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solar photovoltaic cells, which can be used for conversion of solar energy directly into electricity.</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sp>
        <p:nvSpPr>
          <p:cNvPr id="589" name="Google Shape;589;p84"/>
          <p:cNvSpPr txBox="1"/>
          <p:nvPr>
            <p:ph type="title"/>
          </p:nvPr>
        </p:nvSpPr>
        <p:spPr>
          <a:xfrm>
            <a:off x="457200" y="152400"/>
            <a:ext cx="8229600" cy="99059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1" i="0" lang="en" sz="3600" u="none" cap="none" strike="noStrike">
                <a:solidFill>
                  <a:srgbClr val="C73C39"/>
                </a:solidFill>
                <a:latin typeface="Arial"/>
                <a:ea typeface="Arial"/>
                <a:cs typeface="Arial"/>
                <a:sym typeface="Arial"/>
              </a:rPr>
              <a:t>Worldwide Growth of PV</a:t>
            </a:r>
            <a:endParaRPr/>
          </a:p>
        </p:txBody>
      </p:sp>
      <p:sp>
        <p:nvSpPr>
          <p:cNvPr id="590" name="Google Shape;590;p84"/>
          <p:cNvSpPr txBox="1"/>
          <p:nvPr>
            <p:ph idx="1" type="body"/>
          </p:nvPr>
        </p:nvSpPr>
        <p:spPr>
          <a:xfrm>
            <a:off x="457200" y="1219200"/>
            <a:ext cx="8229600" cy="493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FF"/>
              </a:buClr>
              <a:buFont typeface="Arial"/>
              <a:buNone/>
            </a:pPr>
            <a:r>
              <a:t/>
            </a:r>
            <a:endParaRPr b="0" i="0" sz="3000" u="none" cap="none" strike="noStrike">
              <a:solidFill>
                <a:srgbClr val="0000FF"/>
              </a:solidFill>
              <a:latin typeface="Arial"/>
              <a:ea typeface="Arial"/>
              <a:cs typeface="Arial"/>
              <a:sym typeface="Arial"/>
            </a:endParaRPr>
          </a:p>
        </p:txBody>
      </p:sp>
      <p:pic>
        <p:nvPicPr>
          <p:cNvPr id="591" name="Google Shape;591;p84"/>
          <p:cNvPicPr preferRelativeResize="0"/>
          <p:nvPr/>
        </p:nvPicPr>
        <p:blipFill rotWithShape="1">
          <a:blip r:embed="rId3">
            <a:alphaModFix/>
          </a:blip>
          <a:srcRect b="0" l="0" r="0" t="0"/>
          <a:stretch/>
        </p:blipFill>
        <p:spPr>
          <a:xfrm>
            <a:off x="680150" y="1371597"/>
            <a:ext cx="7771894" cy="5438774"/>
          </a:xfrm>
          <a:prstGeom prst="rect">
            <a:avLst/>
          </a:prstGeom>
          <a:noFill/>
          <a:ln>
            <a:noFill/>
          </a:ln>
        </p:spPr>
      </p:pic>
      <p:sp>
        <p:nvSpPr>
          <p:cNvPr id="592" name="Google Shape;592;p84"/>
          <p:cNvSpPr txBox="1"/>
          <p:nvPr/>
        </p:nvSpPr>
        <p:spPr>
          <a:xfrm>
            <a:off x="889275" y="5884278"/>
            <a:ext cx="2653200" cy="1601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hlink"/>
              </a:buClr>
              <a:buFont typeface="Arial"/>
              <a:buNone/>
            </a:pPr>
            <a:r>
              <a:rPr b="0" i="0" lang="en" sz="1000" u="sng" cap="none" strike="noStrike">
                <a:solidFill>
                  <a:schemeClr val="hlink"/>
                </a:solidFill>
                <a:latin typeface="Arial"/>
                <a:ea typeface="Arial"/>
                <a:cs typeface="Arial"/>
                <a:sym typeface="Arial"/>
                <a:hlinkClick r:id="rId4"/>
              </a:rPr>
              <a:t>http://en.wikipedia.org/wiki/Solar_energy</a:t>
            </a:r>
            <a:endParaRPr/>
          </a:p>
          <a:p>
            <a:pPr indent="0" lvl="0" marL="0" marR="0" rtl="0" algn="l">
              <a:lnSpc>
                <a:spcPct val="100000"/>
              </a:lnSpc>
              <a:spcBef>
                <a:spcPts val="0"/>
              </a:spcBef>
              <a:spcAft>
                <a:spcPts val="0"/>
              </a:spcAft>
              <a:buClr>
                <a:srgbClr val="000000"/>
              </a:buClr>
              <a:buFont typeface="Arial"/>
              <a:buNone/>
            </a:pPr>
            <a:r>
              <a:t/>
            </a:r>
            <a:endParaRPr b="0" i="0" sz="1000" u="none" cap="none" strike="noStrike">
              <a:solidFill>
                <a:srgbClr val="000000"/>
              </a:solidFill>
              <a:latin typeface="Arial"/>
              <a:ea typeface="Arial"/>
              <a:cs typeface="Arial"/>
              <a:sym typeface="Arial"/>
            </a:endParaRPr>
          </a:p>
        </p:txBody>
      </p:sp>
      <p:sp>
        <p:nvSpPr>
          <p:cNvPr id="593" name="Google Shape;593;p84"/>
          <p:cNvSpPr txBox="1"/>
          <p:nvPr/>
        </p:nvSpPr>
        <p:spPr>
          <a:xfrm>
            <a:off x="1806125" y="1800875"/>
            <a:ext cx="4384500" cy="3141000"/>
          </a:xfrm>
          <a:prstGeom prst="rect">
            <a:avLst/>
          </a:prstGeom>
          <a:noFill/>
          <a:ln>
            <a:noFill/>
          </a:ln>
        </p:spPr>
        <p:txBody>
          <a:bodyPr anchorCtr="0" anchor="ctr" bIns="91425" lIns="91425" spcFirstLastPara="1" rIns="91425" wrap="square" tIns="91425">
            <a:noAutofit/>
          </a:bodyPr>
          <a:lstStyle/>
          <a:p>
            <a:pPr indent="0" lvl="0" marL="0" marR="0" rtl="0" algn="l">
              <a:lnSpc>
                <a:spcPct val="144321"/>
              </a:lnSpc>
              <a:spcBef>
                <a:spcPts val="0"/>
              </a:spcBef>
              <a:spcAft>
                <a:spcPts val="0"/>
              </a:spcAft>
              <a:buClr>
                <a:srgbClr val="000000"/>
              </a:buClr>
              <a:buFont typeface="Arial"/>
              <a:buNone/>
            </a:pPr>
            <a:r>
              <a:t/>
            </a:r>
            <a:endParaRPr b="0" i="0" sz="2400" u="none" cap="none" strike="noStrike">
              <a:solidFill>
                <a:srgbClr val="252525"/>
              </a:solidFill>
              <a:latin typeface="Arial"/>
              <a:ea typeface="Arial"/>
              <a:cs typeface="Arial"/>
              <a:sym typeface="Arial"/>
            </a:endParaRPr>
          </a:p>
          <a:p>
            <a:pPr indent="0" lvl="0" marL="0" marR="0" rtl="0" algn="l">
              <a:lnSpc>
                <a:spcPct val="144321"/>
              </a:lnSpc>
              <a:spcBef>
                <a:spcPts val="0"/>
              </a:spcBef>
              <a:spcAft>
                <a:spcPts val="0"/>
              </a:spcAft>
              <a:buClr>
                <a:schemeClr val="dk1"/>
              </a:buClr>
              <a:buFont typeface="Arial"/>
              <a:buNone/>
            </a:pPr>
            <a:r>
              <a:rPr b="0" i="0" lang="en" sz="2400" u="none" cap="none" strike="noStrike">
                <a:solidFill>
                  <a:schemeClr val="dk1"/>
                </a:solidFill>
                <a:latin typeface="Arial"/>
                <a:ea typeface="Arial"/>
                <a:cs typeface="Arial"/>
                <a:sym typeface="Arial"/>
              </a:rPr>
              <a:t>     </a:t>
            </a:r>
            <a:r>
              <a:rPr b="0" i="0" lang="en" sz="2400" u="none" cap="none" strike="noStrike">
                <a:solidFill>
                  <a:srgbClr val="252525"/>
                </a:solidFill>
                <a:latin typeface="Arial"/>
                <a:ea typeface="Arial"/>
                <a:cs typeface="Arial"/>
                <a:sym typeface="Arial"/>
              </a:rPr>
              <a:t> Europe</a:t>
            </a:r>
            <a:endParaRPr/>
          </a:p>
          <a:p>
            <a:pPr indent="0" lvl="0" marL="0" marR="0" rtl="0" algn="l">
              <a:lnSpc>
                <a:spcPct val="144321"/>
              </a:lnSpc>
              <a:spcBef>
                <a:spcPts val="0"/>
              </a:spcBef>
              <a:spcAft>
                <a:spcPts val="0"/>
              </a:spcAft>
              <a:buClr>
                <a:schemeClr val="dk1"/>
              </a:buClr>
              <a:buFont typeface="Arial"/>
              <a:buNone/>
            </a:pPr>
            <a:r>
              <a:rPr b="0" i="0" lang="en" sz="2400" u="none" cap="none" strike="noStrike">
                <a:solidFill>
                  <a:schemeClr val="dk1"/>
                </a:solidFill>
                <a:latin typeface="Arial"/>
                <a:ea typeface="Arial"/>
                <a:cs typeface="Arial"/>
                <a:sym typeface="Arial"/>
              </a:rPr>
              <a:t>     </a:t>
            </a:r>
            <a:r>
              <a:rPr b="0" i="0" lang="en" sz="2400" u="none" cap="none" strike="noStrike">
                <a:solidFill>
                  <a:srgbClr val="252525"/>
                </a:solidFill>
                <a:latin typeface="Arial"/>
                <a:ea typeface="Arial"/>
                <a:cs typeface="Arial"/>
                <a:sym typeface="Arial"/>
              </a:rPr>
              <a:t> Asia-Pacific</a:t>
            </a:r>
            <a:endParaRPr/>
          </a:p>
          <a:p>
            <a:pPr indent="0" lvl="0" marL="0" marR="0" rtl="0" algn="l">
              <a:lnSpc>
                <a:spcPct val="144321"/>
              </a:lnSpc>
              <a:spcBef>
                <a:spcPts val="0"/>
              </a:spcBef>
              <a:spcAft>
                <a:spcPts val="0"/>
              </a:spcAft>
              <a:buClr>
                <a:schemeClr val="dk1"/>
              </a:buClr>
              <a:buFont typeface="Arial"/>
              <a:buNone/>
            </a:pPr>
            <a:r>
              <a:rPr b="0" i="0" lang="en" sz="2400" u="none" cap="none" strike="noStrike">
                <a:solidFill>
                  <a:schemeClr val="dk1"/>
                </a:solidFill>
                <a:latin typeface="Arial"/>
                <a:ea typeface="Arial"/>
                <a:cs typeface="Arial"/>
                <a:sym typeface="Arial"/>
              </a:rPr>
              <a:t>     </a:t>
            </a:r>
            <a:r>
              <a:rPr b="0" i="0" lang="en" sz="2400" u="none" cap="none" strike="noStrike">
                <a:solidFill>
                  <a:srgbClr val="252525"/>
                </a:solidFill>
                <a:latin typeface="Arial"/>
                <a:ea typeface="Arial"/>
                <a:cs typeface="Arial"/>
                <a:sym typeface="Arial"/>
              </a:rPr>
              <a:t> Americas</a:t>
            </a:r>
            <a:endParaRPr/>
          </a:p>
          <a:p>
            <a:pPr indent="0" lvl="0" marL="0" marR="0" rtl="0" algn="l">
              <a:lnSpc>
                <a:spcPct val="144321"/>
              </a:lnSpc>
              <a:spcBef>
                <a:spcPts val="0"/>
              </a:spcBef>
              <a:spcAft>
                <a:spcPts val="0"/>
              </a:spcAft>
              <a:buClr>
                <a:schemeClr val="dk1"/>
              </a:buClr>
              <a:buFont typeface="Arial"/>
              <a:buNone/>
            </a:pPr>
            <a:r>
              <a:rPr b="0" i="0" lang="en" sz="2400" u="none" cap="none" strike="noStrike">
                <a:solidFill>
                  <a:schemeClr val="dk1"/>
                </a:solidFill>
                <a:latin typeface="Arial"/>
                <a:ea typeface="Arial"/>
                <a:cs typeface="Arial"/>
                <a:sym typeface="Arial"/>
              </a:rPr>
              <a:t>     </a:t>
            </a:r>
            <a:r>
              <a:rPr b="0" i="0" lang="en" sz="2400" u="none" cap="none" strike="noStrike">
                <a:solidFill>
                  <a:srgbClr val="252525"/>
                </a:solidFill>
                <a:latin typeface="Arial"/>
                <a:ea typeface="Arial"/>
                <a:cs typeface="Arial"/>
                <a:sym typeface="Arial"/>
              </a:rPr>
              <a:t> China</a:t>
            </a:r>
            <a:endParaRPr/>
          </a:p>
          <a:p>
            <a:pPr indent="0" lvl="0" marL="0" marR="0" rtl="0" algn="l">
              <a:lnSpc>
                <a:spcPct val="144321"/>
              </a:lnSpc>
              <a:spcBef>
                <a:spcPts val="0"/>
              </a:spcBef>
              <a:spcAft>
                <a:spcPts val="0"/>
              </a:spcAft>
              <a:buClr>
                <a:schemeClr val="dk1"/>
              </a:buClr>
              <a:buFont typeface="Arial"/>
              <a:buNone/>
            </a:pPr>
            <a:r>
              <a:rPr b="0" i="0" lang="en" sz="2400" u="none" cap="none" strike="noStrike">
                <a:solidFill>
                  <a:schemeClr val="dk1"/>
                </a:solidFill>
                <a:latin typeface="Arial"/>
                <a:ea typeface="Arial"/>
                <a:cs typeface="Arial"/>
                <a:sym typeface="Arial"/>
              </a:rPr>
              <a:t>     </a:t>
            </a:r>
            <a:r>
              <a:rPr b="0" i="0" lang="en" sz="2400" u="none" cap="none" strike="noStrike">
                <a:solidFill>
                  <a:srgbClr val="252525"/>
                </a:solidFill>
                <a:latin typeface="Arial"/>
                <a:ea typeface="Arial"/>
                <a:cs typeface="Arial"/>
                <a:sym typeface="Arial"/>
              </a:rPr>
              <a:t> Middle East and Africa</a:t>
            </a:r>
            <a:endParaRPr/>
          </a:p>
          <a:p>
            <a:pPr indent="0" lvl="0" marL="0" marR="0" rtl="0" algn="l">
              <a:lnSpc>
                <a:spcPct val="100000"/>
              </a:lnSpc>
              <a:spcBef>
                <a:spcPts val="0"/>
              </a:spcBef>
              <a:spcAft>
                <a:spcPts val="0"/>
              </a:spcAft>
              <a:buClr>
                <a:schemeClr val="dk1"/>
              </a:buClr>
              <a:buFont typeface="Arial"/>
              <a:buNone/>
            </a:pPr>
            <a:r>
              <a:rPr b="0" i="0" lang="en" sz="2400" u="none" cap="none" strike="noStrike">
                <a:solidFill>
                  <a:schemeClr val="dk1"/>
                </a:solidFill>
                <a:latin typeface="Arial"/>
                <a:ea typeface="Arial"/>
                <a:cs typeface="Arial"/>
                <a:sym typeface="Arial"/>
              </a:rPr>
              <a:t>     </a:t>
            </a:r>
            <a:r>
              <a:rPr b="0" i="0" lang="en" sz="2400" u="none" cap="none" strike="noStrike">
                <a:solidFill>
                  <a:srgbClr val="252525"/>
                </a:solidFill>
                <a:latin typeface="Arial"/>
                <a:ea typeface="Arial"/>
                <a:cs typeface="Arial"/>
                <a:sym typeface="Arial"/>
              </a:rPr>
              <a:t> Rest of the World</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8" name="Shape 598"/>
        <p:cNvGrpSpPr/>
        <p:nvPr/>
      </p:nvGrpSpPr>
      <p:grpSpPr>
        <a:xfrm>
          <a:off x="0" y="0"/>
          <a:ext cx="0" cy="0"/>
          <a:chOff x="0" y="0"/>
          <a:chExt cx="0" cy="0"/>
        </a:xfrm>
      </p:grpSpPr>
      <p:sp>
        <p:nvSpPr>
          <p:cNvPr id="599" name="Google Shape;599;p85"/>
          <p:cNvSpPr txBox="1"/>
          <p:nvPr>
            <p:ph idx="1" type="body"/>
          </p:nvPr>
        </p:nvSpPr>
        <p:spPr>
          <a:xfrm>
            <a:off x="196625" y="1066800"/>
            <a:ext cx="8694300" cy="56082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00000"/>
              </a:lnSpc>
              <a:spcBef>
                <a:spcPts val="0"/>
              </a:spcBef>
              <a:spcAft>
                <a:spcPts val="0"/>
              </a:spcAft>
              <a:buClr>
                <a:srgbClr val="000000"/>
              </a:buClr>
              <a:buSzPts val="2800"/>
              <a:buFont typeface="Arial"/>
              <a:buChar char="●"/>
            </a:pPr>
            <a:r>
              <a:rPr b="1" i="0" lang="en" sz="2600" u="none" cap="none" strike="noStrike">
                <a:solidFill>
                  <a:srgbClr val="FF9900"/>
                </a:solidFill>
                <a:latin typeface="Times New Roman"/>
                <a:ea typeface="Times New Roman"/>
                <a:cs typeface="Times New Roman"/>
                <a:sym typeface="Times New Roman"/>
              </a:rPr>
              <a:t>Solar energy is available intermittently: dependent on weather conditions and the time of day</a:t>
            </a:r>
            <a:endParaRPr sz="2800"/>
          </a:p>
          <a:p>
            <a:pPr indent="-406400" lvl="0" marL="457200" marR="0" rtl="0" algn="l">
              <a:lnSpc>
                <a:spcPct val="90000"/>
              </a:lnSpc>
              <a:spcBef>
                <a:spcPts val="560"/>
              </a:spcBef>
              <a:spcAft>
                <a:spcPts val="0"/>
              </a:spcAft>
              <a:buClr>
                <a:srgbClr val="000000"/>
              </a:buClr>
              <a:buSzPts val="2800"/>
              <a:buFont typeface="Arial"/>
              <a:buChar char="●"/>
            </a:pPr>
            <a:r>
              <a:rPr b="1" i="0" lang="en" sz="2600" u="none" cap="none" strike="noStrike">
                <a:solidFill>
                  <a:schemeClr val="accent6"/>
                </a:solidFill>
                <a:latin typeface="Times New Roman"/>
                <a:ea typeface="Times New Roman"/>
                <a:cs typeface="Times New Roman"/>
                <a:sym typeface="Times New Roman"/>
              </a:rPr>
              <a:t>Luckily,  large amount of energy demand is during daytime.  </a:t>
            </a:r>
            <a:endParaRPr sz="2800"/>
          </a:p>
          <a:p>
            <a:pPr indent="-406400" lvl="0" marL="457200" marR="0" rtl="0" algn="l">
              <a:lnSpc>
                <a:spcPct val="90000"/>
              </a:lnSpc>
              <a:spcBef>
                <a:spcPts val="560"/>
              </a:spcBef>
              <a:spcAft>
                <a:spcPts val="0"/>
              </a:spcAft>
              <a:buClr>
                <a:srgbClr val="000000"/>
              </a:buClr>
              <a:buSzPts val="2800"/>
              <a:buFont typeface="Arial"/>
              <a:buChar char="●"/>
            </a:pPr>
            <a:r>
              <a:rPr b="1" i="0" lang="en" sz="2600" u="none" cap="none" strike="noStrike">
                <a:solidFill>
                  <a:schemeClr val="accent6"/>
                </a:solidFill>
                <a:latin typeface="Times New Roman"/>
                <a:ea typeface="Times New Roman"/>
                <a:cs typeface="Times New Roman"/>
                <a:sym typeface="Times New Roman"/>
              </a:rPr>
              <a:t>Grid-connected solar systems are most convenient.</a:t>
            </a:r>
            <a:endParaRPr sz="2800"/>
          </a:p>
          <a:p>
            <a:pPr indent="-368300" lvl="1" marL="914400" marR="0" rtl="0" algn="l">
              <a:lnSpc>
                <a:spcPct val="90000"/>
              </a:lnSpc>
              <a:spcBef>
                <a:spcPts val="560"/>
              </a:spcBef>
              <a:spcAft>
                <a:spcPts val="0"/>
              </a:spcAft>
              <a:buClr>
                <a:srgbClr val="000000"/>
              </a:buClr>
              <a:buSzPts val="1720"/>
              <a:buFont typeface="Courier New"/>
              <a:buChar char="o"/>
            </a:pPr>
            <a:r>
              <a:rPr b="0" i="0" lang="en" sz="2200" u="none" cap="none" strike="noStrike">
                <a:solidFill>
                  <a:schemeClr val="accent6"/>
                </a:solidFill>
                <a:latin typeface="Times New Roman"/>
                <a:ea typeface="Times New Roman"/>
                <a:cs typeface="Times New Roman"/>
                <a:sym typeface="Times New Roman"/>
              </a:rPr>
              <a:t>During the night and cloudy days, traditional methods (fossil/nuclear/hydel) can be used to supply power to the grid. </a:t>
            </a:r>
            <a:endParaRPr sz="2200"/>
          </a:p>
          <a:p>
            <a:pPr indent="-368300" lvl="1" marL="914400" marR="0" rtl="0" algn="l">
              <a:lnSpc>
                <a:spcPct val="80000"/>
              </a:lnSpc>
              <a:spcBef>
                <a:spcPts val="560"/>
              </a:spcBef>
              <a:spcAft>
                <a:spcPts val="0"/>
              </a:spcAft>
              <a:buClr>
                <a:schemeClr val="accent6"/>
              </a:buClr>
              <a:buSzPts val="1720"/>
              <a:buFont typeface="Courier New"/>
              <a:buChar char="o"/>
            </a:pPr>
            <a:r>
              <a:rPr b="0" i="0" lang="en" sz="2200" u="none" cap="none" strike="noStrike">
                <a:solidFill>
                  <a:schemeClr val="accent6"/>
                </a:solidFill>
                <a:latin typeface="Times New Roman"/>
                <a:ea typeface="Times New Roman"/>
                <a:cs typeface="Times New Roman"/>
                <a:sym typeface="Times New Roman"/>
              </a:rPr>
              <a:t>Minimize the need to store the energy. The consumer can save battery costs (~ 50% of PV system costs).</a:t>
            </a:r>
            <a:endParaRPr sz="2200"/>
          </a:p>
          <a:p>
            <a:pPr indent="-368300" lvl="1" marL="914400" marR="0" rtl="0" algn="l">
              <a:lnSpc>
                <a:spcPct val="90000"/>
              </a:lnSpc>
              <a:spcBef>
                <a:spcPts val="560"/>
              </a:spcBef>
              <a:spcAft>
                <a:spcPts val="0"/>
              </a:spcAft>
              <a:buClr>
                <a:srgbClr val="000000"/>
              </a:buClr>
              <a:buSzPts val="1720"/>
              <a:buFont typeface="Courier New"/>
              <a:buChar char="o"/>
            </a:pPr>
            <a:r>
              <a:rPr b="0" i="0" lang="en" sz="2200" u="none" cap="none" strike="noStrike">
                <a:solidFill>
                  <a:schemeClr val="accent6"/>
                </a:solidFill>
                <a:latin typeface="Times New Roman"/>
                <a:ea typeface="Times New Roman"/>
                <a:cs typeface="Times New Roman"/>
                <a:sym typeface="Times New Roman"/>
              </a:rPr>
              <a:t>It will greatly decrease our dependence on fossil fuels. </a:t>
            </a:r>
            <a:endParaRPr sz="2200"/>
          </a:p>
          <a:p>
            <a:pPr indent="-368300" lvl="1" marL="914400" marR="0" rtl="0" algn="l">
              <a:lnSpc>
                <a:spcPct val="80000"/>
              </a:lnSpc>
              <a:spcBef>
                <a:spcPts val="560"/>
              </a:spcBef>
              <a:spcAft>
                <a:spcPts val="0"/>
              </a:spcAft>
              <a:buClr>
                <a:schemeClr val="accent6"/>
              </a:buClr>
              <a:buSzPts val="1720"/>
              <a:buFont typeface="Courier New"/>
              <a:buChar char="o"/>
            </a:pPr>
            <a:r>
              <a:rPr b="0" i="0" lang="en" sz="2200" u="none" cap="none" strike="noStrike">
                <a:solidFill>
                  <a:schemeClr val="accent6"/>
                </a:solidFill>
                <a:latin typeface="Times New Roman"/>
                <a:ea typeface="Times New Roman"/>
                <a:cs typeface="Times New Roman"/>
                <a:sym typeface="Times New Roman"/>
              </a:rPr>
              <a:t>Enables private investment in the nation's energy infrastructure.</a:t>
            </a:r>
            <a:endParaRPr sz="2200"/>
          </a:p>
          <a:p>
            <a:pPr indent="-368300" lvl="1" marL="914400" marR="0" rtl="0" algn="l">
              <a:lnSpc>
                <a:spcPct val="80000"/>
              </a:lnSpc>
              <a:spcBef>
                <a:spcPts val="560"/>
              </a:spcBef>
              <a:spcAft>
                <a:spcPts val="0"/>
              </a:spcAft>
              <a:buClr>
                <a:schemeClr val="accent6"/>
              </a:buClr>
              <a:buSzPts val="1720"/>
              <a:buFont typeface="Courier New"/>
              <a:buChar char="o"/>
            </a:pPr>
            <a:r>
              <a:rPr b="0" i="0" lang="en" sz="2200" u="none" cap="none" strike="noStrike">
                <a:solidFill>
                  <a:schemeClr val="accent6"/>
                </a:solidFill>
                <a:latin typeface="Times New Roman"/>
                <a:ea typeface="Times New Roman"/>
                <a:cs typeface="Times New Roman"/>
                <a:sym typeface="Times New Roman"/>
              </a:rPr>
              <a:t>Captive energy for the consumer (individual/ organization)</a:t>
            </a:r>
            <a:endParaRPr sz="2200"/>
          </a:p>
          <a:p>
            <a:pPr indent="-368300" lvl="1" marL="914400" marR="0" rtl="0" algn="l">
              <a:lnSpc>
                <a:spcPct val="80000"/>
              </a:lnSpc>
              <a:spcBef>
                <a:spcPts val="560"/>
              </a:spcBef>
              <a:spcAft>
                <a:spcPts val="0"/>
              </a:spcAft>
              <a:buClr>
                <a:schemeClr val="accent6"/>
              </a:buClr>
              <a:buSzPts val="1720"/>
              <a:buFont typeface="Courier New"/>
              <a:buChar char="o"/>
            </a:pPr>
            <a:r>
              <a:rPr b="0" i="0" lang="en" sz="2200" u="none" cap="none" strike="noStrike">
                <a:solidFill>
                  <a:schemeClr val="accent6"/>
                </a:solidFill>
                <a:latin typeface="Times New Roman"/>
                <a:ea typeface="Times New Roman"/>
                <a:cs typeface="Times New Roman"/>
                <a:sym typeface="Times New Roman"/>
              </a:rPr>
              <a:t>Feed-in tariffs/net metering can enable the consumer to sell extra power generated.</a:t>
            </a:r>
            <a:endParaRPr sz="2200"/>
          </a:p>
        </p:txBody>
      </p:sp>
      <p:sp>
        <p:nvSpPr>
          <p:cNvPr id="600" name="Google Shape;600;p85"/>
          <p:cNvSpPr txBox="1"/>
          <p:nvPr>
            <p:ph type="title"/>
          </p:nvPr>
        </p:nvSpPr>
        <p:spPr>
          <a:xfrm>
            <a:off x="299143" y="304800"/>
            <a:ext cx="8082899"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 sz="4000" u="none" cap="none" strike="noStrike">
                <a:solidFill>
                  <a:srgbClr val="800000"/>
                </a:solidFill>
                <a:latin typeface="Times New Roman"/>
                <a:ea typeface="Times New Roman"/>
                <a:cs typeface="Times New Roman"/>
                <a:sym typeface="Times New Roman"/>
              </a:rPr>
              <a:t>Overcoming Disadvantages (Solar)</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sp>
        <p:nvSpPr>
          <p:cNvPr id="605" name="Google Shape;605;p86"/>
          <p:cNvSpPr txBox="1"/>
          <p:nvPr>
            <p:ph type="title"/>
          </p:nvPr>
        </p:nvSpPr>
        <p:spPr>
          <a:xfrm>
            <a:off x="457200" y="152400"/>
            <a:ext cx="8229600" cy="99059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Times New Roman"/>
              <a:buNone/>
            </a:pPr>
            <a:r>
              <a:rPr b="1" i="0" lang="en" sz="4000" u="none" cap="none" strike="noStrike">
                <a:solidFill>
                  <a:srgbClr val="800000"/>
                </a:solidFill>
                <a:latin typeface="Times New Roman"/>
                <a:ea typeface="Times New Roman"/>
                <a:cs typeface="Times New Roman"/>
                <a:sym typeface="Times New Roman"/>
              </a:rPr>
              <a:t>Overcoming Disadvantages (Solar)</a:t>
            </a:r>
            <a:endParaRPr/>
          </a:p>
        </p:txBody>
      </p:sp>
      <p:sp>
        <p:nvSpPr>
          <p:cNvPr id="606" name="Google Shape;606;p86"/>
          <p:cNvSpPr txBox="1"/>
          <p:nvPr>
            <p:ph idx="1" type="body"/>
          </p:nvPr>
        </p:nvSpPr>
        <p:spPr>
          <a:xfrm>
            <a:off x="278462" y="1219200"/>
            <a:ext cx="8540099" cy="4937700"/>
          </a:xfrm>
          <a:prstGeom prst="rect">
            <a:avLst/>
          </a:prstGeom>
          <a:noFill/>
          <a:ln>
            <a:noFill/>
          </a:ln>
        </p:spPr>
        <p:txBody>
          <a:bodyPr anchorCtr="0" anchor="t" bIns="91425" lIns="91425" spcFirstLastPara="1" rIns="91425" wrap="square" tIns="91425">
            <a:noAutofit/>
          </a:bodyPr>
          <a:lstStyle/>
          <a:p>
            <a:pPr indent="-419100" lvl="0" marL="457200" marR="0" rtl="0" algn="l">
              <a:lnSpc>
                <a:spcPct val="80000"/>
              </a:lnSpc>
              <a:spcBef>
                <a:spcPts val="0"/>
              </a:spcBef>
              <a:spcAft>
                <a:spcPts val="0"/>
              </a:spcAft>
              <a:buClr>
                <a:srgbClr val="000000"/>
              </a:buClr>
              <a:buSzPts val="3000"/>
              <a:buFont typeface="Arial"/>
              <a:buChar char="●"/>
            </a:pPr>
            <a:r>
              <a:rPr b="0" i="0" lang="en" sz="3000" u="none" cap="none" strike="noStrike">
                <a:solidFill>
                  <a:srgbClr val="FF9900"/>
                </a:solidFill>
                <a:latin typeface="Times New Roman"/>
                <a:ea typeface="Times New Roman"/>
                <a:cs typeface="Times New Roman"/>
                <a:sym typeface="Times New Roman"/>
              </a:rPr>
              <a:t>Grid connected solar systems have some challenges</a:t>
            </a:r>
            <a:endParaRPr/>
          </a:p>
          <a:p>
            <a:pPr indent="-381000" lvl="1" marL="914400" marR="0" rtl="0" algn="l">
              <a:lnSpc>
                <a:spcPct val="80000"/>
              </a:lnSpc>
              <a:spcBef>
                <a:spcPts val="560"/>
              </a:spcBef>
              <a:spcAft>
                <a:spcPts val="0"/>
              </a:spcAft>
              <a:buClr>
                <a:srgbClr val="000000"/>
              </a:buClr>
              <a:buSzPts val="1920"/>
              <a:buFont typeface="Courier New"/>
              <a:buChar char="o"/>
            </a:pPr>
            <a:r>
              <a:rPr b="0" i="0" lang="en" sz="2400" u="none" cap="none" strike="noStrike">
                <a:solidFill>
                  <a:schemeClr val="dk1"/>
                </a:solidFill>
                <a:latin typeface="Times New Roman"/>
                <a:ea typeface="Times New Roman"/>
                <a:cs typeface="Times New Roman"/>
                <a:sym typeface="Times New Roman"/>
              </a:rPr>
              <a:t>Most states do not allow grid connected solar with feed-in tariffs/ net metering. </a:t>
            </a:r>
            <a:endParaRPr/>
          </a:p>
          <a:p>
            <a:pPr indent="-381000" lvl="1" marL="914400" marR="0" rtl="0" algn="l">
              <a:lnSpc>
                <a:spcPct val="80000"/>
              </a:lnSpc>
              <a:spcBef>
                <a:spcPts val="560"/>
              </a:spcBef>
              <a:spcAft>
                <a:spcPts val="0"/>
              </a:spcAft>
              <a:buClr>
                <a:srgbClr val="000000"/>
              </a:buClr>
              <a:buSzPts val="1920"/>
              <a:buFont typeface="Courier New"/>
              <a:buChar char="o"/>
            </a:pPr>
            <a:r>
              <a:rPr b="0" i="0" lang="en" sz="2400" u="none" cap="none" strike="noStrike">
                <a:solidFill>
                  <a:schemeClr val="dk1"/>
                </a:solidFill>
                <a:latin typeface="Times New Roman"/>
                <a:ea typeface="Times New Roman"/>
                <a:cs typeface="Times New Roman"/>
                <a:sym typeface="Times New Roman"/>
              </a:rPr>
              <a:t>The grid in many countries including India, is unreliable and subject to frequent and extended blackouts and brownouts. </a:t>
            </a:r>
            <a:endParaRPr/>
          </a:p>
          <a:p>
            <a:pPr indent="-381000" lvl="1" marL="914400" marR="0" rtl="0" algn="l">
              <a:lnSpc>
                <a:spcPct val="80000"/>
              </a:lnSpc>
              <a:spcBef>
                <a:spcPts val="560"/>
              </a:spcBef>
              <a:spcAft>
                <a:spcPts val="0"/>
              </a:spcAft>
              <a:buClr>
                <a:srgbClr val="000000"/>
              </a:buClr>
              <a:buSzPts val="1920"/>
              <a:buFont typeface="Courier New"/>
              <a:buChar char="o"/>
            </a:pPr>
            <a:r>
              <a:rPr b="0" i="0" lang="en" sz="2400" u="none" cap="none" strike="noStrike">
                <a:solidFill>
                  <a:srgbClr val="4C1130"/>
                </a:solidFill>
                <a:latin typeface="Times New Roman"/>
                <a:ea typeface="Times New Roman"/>
                <a:cs typeface="Times New Roman"/>
                <a:sym typeface="Times New Roman"/>
              </a:rPr>
              <a:t>Adequate studies and governing standards and mechanisms for ensuring reliability and power quality of grids connected to numerous distributed micro-generation units are missing.</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0" name="Shape 610"/>
        <p:cNvGrpSpPr/>
        <p:nvPr/>
      </p:nvGrpSpPr>
      <p:grpSpPr>
        <a:xfrm>
          <a:off x="0" y="0"/>
          <a:ext cx="0" cy="0"/>
          <a:chOff x="0" y="0"/>
          <a:chExt cx="0" cy="0"/>
        </a:xfrm>
      </p:grpSpPr>
      <p:sp>
        <p:nvSpPr>
          <p:cNvPr id="611" name="Google Shape;611;p87"/>
          <p:cNvSpPr txBox="1"/>
          <p:nvPr>
            <p:ph type="title"/>
          </p:nvPr>
        </p:nvSpPr>
        <p:spPr>
          <a:xfrm>
            <a:off x="220250" y="122250"/>
            <a:ext cx="8618999" cy="76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1105B1"/>
              </a:buClr>
              <a:buFont typeface="Arial"/>
              <a:buNone/>
            </a:pPr>
            <a:r>
              <a:rPr b="1" i="0" lang="en" sz="3600" u="none" cap="none" strike="noStrike">
                <a:solidFill>
                  <a:srgbClr val="1105B1"/>
                </a:solidFill>
                <a:latin typeface="Arial"/>
                <a:ea typeface="Arial"/>
                <a:cs typeface="Arial"/>
                <a:sym typeface="Arial"/>
              </a:rPr>
              <a:t>Net Metering</a:t>
            </a:r>
            <a:endParaRPr b="1" i="0" sz="3600" u="none" cap="none" strike="noStrike">
              <a:solidFill>
                <a:srgbClr val="1105B1"/>
              </a:solidFill>
              <a:latin typeface="Arial"/>
              <a:ea typeface="Arial"/>
              <a:cs typeface="Arial"/>
              <a:sym typeface="Arial"/>
            </a:endParaRPr>
          </a:p>
        </p:txBody>
      </p:sp>
      <p:sp>
        <p:nvSpPr>
          <p:cNvPr id="612" name="Google Shape;612;p87"/>
          <p:cNvSpPr txBox="1"/>
          <p:nvPr>
            <p:ph idx="1" type="body"/>
          </p:nvPr>
        </p:nvSpPr>
        <p:spPr>
          <a:xfrm>
            <a:off x="46500" y="985200"/>
            <a:ext cx="9043800" cy="558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73763"/>
              </a:buClr>
              <a:buFont typeface="Arial"/>
              <a:buNone/>
            </a:pPr>
            <a:r>
              <a:t/>
            </a:r>
            <a:endParaRPr b="0" i="0" sz="2800" u="none" cap="none" strike="noStrike">
              <a:solidFill>
                <a:srgbClr val="073763"/>
              </a:solidFill>
              <a:latin typeface="Arial"/>
              <a:ea typeface="Arial"/>
              <a:cs typeface="Arial"/>
              <a:sym typeface="Arial"/>
            </a:endParaRPr>
          </a:p>
        </p:txBody>
      </p:sp>
      <p:sp>
        <p:nvSpPr>
          <p:cNvPr id="613" name="Google Shape;613;p87"/>
          <p:cNvSpPr/>
          <p:nvPr/>
        </p:nvSpPr>
        <p:spPr>
          <a:xfrm>
            <a:off x="2286000" y="6474023"/>
            <a:ext cx="6477000"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http://blogs-images.forbes.com/jamesconca/files/2014/11/SolarGrid.jpg</a:t>
            </a:r>
            <a:endParaRPr b="0" i="0" sz="1400" u="none" cap="none" strike="noStrike">
              <a:solidFill>
                <a:srgbClr val="000000"/>
              </a:solidFill>
              <a:latin typeface="Arial"/>
              <a:ea typeface="Arial"/>
              <a:cs typeface="Arial"/>
              <a:sym typeface="Arial"/>
            </a:endParaRPr>
          </a:p>
        </p:txBody>
      </p:sp>
      <p:pic>
        <p:nvPicPr>
          <p:cNvPr descr="NetMetering.jpg" id="614" name="Google Shape;614;p87"/>
          <p:cNvPicPr preferRelativeResize="0"/>
          <p:nvPr/>
        </p:nvPicPr>
        <p:blipFill rotWithShape="1">
          <a:blip r:embed="rId3">
            <a:alphaModFix/>
          </a:blip>
          <a:srcRect b="0" l="0" r="0" t="0"/>
          <a:stretch/>
        </p:blipFill>
        <p:spPr>
          <a:xfrm>
            <a:off x="67002" y="2051050"/>
            <a:ext cx="8924598" cy="41973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sp>
        <p:nvSpPr>
          <p:cNvPr id="620" name="Google Shape;620;p88"/>
          <p:cNvSpPr txBox="1"/>
          <p:nvPr>
            <p:ph idx="1" type="body"/>
          </p:nvPr>
        </p:nvSpPr>
        <p:spPr>
          <a:xfrm>
            <a:off x="533400" y="876300"/>
            <a:ext cx="7924799" cy="5105399"/>
          </a:xfrm>
          <a:prstGeom prst="rect">
            <a:avLst/>
          </a:prstGeom>
          <a:noFill/>
          <a:ln>
            <a:noFill/>
          </a:ln>
        </p:spPr>
        <p:txBody>
          <a:bodyPr anchorCtr="0" anchor="t" bIns="45700" lIns="91425" spcFirstLastPara="1" rIns="91425" wrap="square" tIns="45700">
            <a:noAutofit/>
          </a:bodyPr>
          <a:lstStyle/>
          <a:p>
            <a:pPr indent="-419100" lvl="0" marL="457200" marR="0" rtl="0" algn="l">
              <a:lnSpc>
                <a:spcPct val="80000"/>
              </a:lnSpc>
              <a:spcBef>
                <a:spcPts val="0"/>
              </a:spcBef>
              <a:spcAft>
                <a:spcPts val="0"/>
              </a:spcAft>
              <a:buClr>
                <a:srgbClr val="000000"/>
              </a:buClr>
              <a:buSzPts val="3000"/>
              <a:buFont typeface="Arial"/>
              <a:buChar char="●"/>
            </a:pPr>
            <a:r>
              <a:rPr b="1" i="0" lang="en" sz="2800" u="none" cap="none" strike="noStrike">
                <a:solidFill>
                  <a:srgbClr val="FF9900"/>
                </a:solidFill>
                <a:latin typeface="Times New Roman"/>
                <a:ea typeface="Times New Roman"/>
                <a:cs typeface="Times New Roman"/>
                <a:sym typeface="Times New Roman"/>
              </a:rPr>
              <a:t>High initial cost of solar cells</a:t>
            </a:r>
            <a:endParaRPr/>
          </a:p>
          <a:p>
            <a:pPr indent="-381000" lvl="1" marL="914400" marR="0" rtl="0" algn="l">
              <a:lnSpc>
                <a:spcPct val="80000"/>
              </a:lnSpc>
              <a:spcBef>
                <a:spcPts val="560"/>
              </a:spcBef>
              <a:spcAft>
                <a:spcPts val="0"/>
              </a:spcAft>
              <a:buClr>
                <a:srgbClr val="000000"/>
              </a:buClr>
              <a:buSzPts val="1920"/>
              <a:buFont typeface="Courier New"/>
              <a:buChar char="o"/>
            </a:pPr>
            <a:r>
              <a:rPr b="1" i="0" lang="en" sz="2400" u="none" cap="none" strike="noStrike">
                <a:solidFill>
                  <a:srgbClr val="FF9900"/>
                </a:solidFill>
                <a:latin typeface="Times New Roman"/>
                <a:ea typeface="Times New Roman"/>
                <a:cs typeface="Times New Roman"/>
                <a:sym typeface="Times New Roman"/>
              </a:rPr>
              <a:t>Coal electricity costs $0.08-0.20 cents/kWh, </a:t>
            </a:r>
            <a:endParaRPr/>
          </a:p>
          <a:p>
            <a:pPr indent="-381000" lvl="1" marL="914400" marR="0" rtl="0" algn="l">
              <a:lnSpc>
                <a:spcPct val="80000"/>
              </a:lnSpc>
              <a:spcBef>
                <a:spcPts val="560"/>
              </a:spcBef>
              <a:spcAft>
                <a:spcPts val="0"/>
              </a:spcAft>
              <a:buClr>
                <a:srgbClr val="000000"/>
              </a:buClr>
              <a:buSzPts val="1920"/>
              <a:buFont typeface="Courier New"/>
              <a:buChar char="o"/>
            </a:pPr>
            <a:r>
              <a:rPr b="1" i="0" lang="en" sz="2400" u="none" cap="none" strike="noStrike">
                <a:solidFill>
                  <a:srgbClr val="FF9900"/>
                </a:solidFill>
                <a:latin typeface="Times New Roman"/>
                <a:ea typeface="Times New Roman"/>
                <a:cs typeface="Times New Roman"/>
                <a:sym typeface="Times New Roman"/>
              </a:rPr>
              <a:t>PV electricity costs $0.50-1.00/kWh.</a:t>
            </a:r>
            <a:endParaRPr/>
          </a:p>
          <a:p>
            <a:pPr indent="-419100" lvl="0" marL="457200" marR="0" rtl="0" algn="l">
              <a:lnSpc>
                <a:spcPct val="80000"/>
              </a:lnSpc>
              <a:spcBef>
                <a:spcPts val="560"/>
              </a:spcBef>
              <a:spcAft>
                <a:spcPts val="0"/>
              </a:spcAft>
              <a:buClr>
                <a:srgbClr val="000000"/>
              </a:buClr>
              <a:buSzPts val="3000"/>
              <a:buFont typeface="Arial"/>
              <a:buChar char="●"/>
            </a:pPr>
            <a:r>
              <a:rPr b="1" i="0" lang="en" sz="2800" u="none" cap="none" strike="noStrike">
                <a:solidFill>
                  <a:srgbClr val="00B050"/>
                </a:solidFill>
                <a:latin typeface="Times New Roman"/>
                <a:ea typeface="Times New Roman"/>
                <a:cs typeface="Times New Roman"/>
                <a:sym typeface="Times New Roman"/>
              </a:rPr>
              <a:t>Fossil fuel energy costs do not include the socio-environmental costs. </a:t>
            </a:r>
            <a:endParaRPr/>
          </a:p>
          <a:p>
            <a:pPr indent="-381000" lvl="1" marL="914400" marR="0" rtl="0" algn="l">
              <a:lnSpc>
                <a:spcPct val="80000"/>
              </a:lnSpc>
              <a:spcBef>
                <a:spcPts val="560"/>
              </a:spcBef>
              <a:spcAft>
                <a:spcPts val="0"/>
              </a:spcAft>
              <a:buClr>
                <a:srgbClr val="000000"/>
              </a:buClr>
              <a:buSzPts val="1920"/>
              <a:buFont typeface="Courier New"/>
              <a:buChar char="o"/>
            </a:pPr>
            <a:r>
              <a:rPr b="1" i="0" lang="en" sz="2400" u="none" cap="none" strike="noStrike">
                <a:solidFill>
                  <a:srgbClr val="00B050"/>
                </a:solidFill>
                <a:latin typeface="Times New Roman"/>
                <a:ea typeface="Times New Roman"/>
                <a:cs typeface="Times New Roman"/>
                <a:sym typeface="Times New Roman"/>
              </a:rPr>
              <a:t>If all costs are internalized, solar might easily be a winner. </a:t>
            </a:r>
            <a:endParaRPr/>
          </a:p>
          <a:p>
            <a:pPr indent="-419100" lvl="0" marL="457200" marR="0" rtl="0" algn="l">
              <a:lnSpc>
                <a:spcPct val="80000"/>
              </a:lnSpc>
              <a:spcBef>
                <a:spcPts val="560"/>
              </a:spcBef>
              <a:spcAft>
                <a:spcPts val="0"/>
              </a:spcAft>
              <a:buClr>
                <a:srgbClr val="000000"/>
              </a:buClr>
              <a:buSzPts val="3000"/>
              <a:buFont typeface="Arial"/>
              <a:buChar char="●"/>
            </a:pPr>
            <a:r>
              <a:rPr b="1" i="0" lang="en" sz="2800" u="none" cap="none" strike="noStrike">
                <a:solidFill>
                  <a:srgbClr val="00B050"/>
                </a:solidFill>
                <a:latin typeface="Times New Roman"/>
                <a:ea typeface="Times New Roman"/>
                <a:cs typeface="Times New Roman"/>
                <a:sym typeface="Times New Roman"/>
              </a:rPr>
              <a:t>Cheaper PV cells are available. Conversion efficiency is intimately tied to cost. </a:t>
            </a:r>
            <a:endParaRPr/>
          </a:p>
          <a:p>
            <a:pPr indent="-381000" lvl="1" marL="914400" marR="0" rtl="0" algn="l">
              <a:lnSpc>
                <a:spcPct val="80000"/>
              </a:lnSpc>
              <a:spcBef>
                <a:spcPts val="560"/>
              </a:spcBef>
              <a:spcAft>
                <a:spcPts val="0"/>
              </a:spcAft>
              <a:buClr>
                <a:srgbClr val="000000"/>
              </a:buClr>
              <a:buSzPts val="1920"/>
              <a:buFont typeface="Courier New"/>
              <a:buChar char="o"/>
            </a:pPr>
            <a:r>
              <a:rPr b="1" i="0" lang="en" sz="2400" u="none" cap="none" strike="noStrike">
                <a:solidFill>
                  <a:srgbClr val="00B050"/>
                </a:solidFill>
                <a:latin typeface="Times New Roman"/>
                <a:ea typeface="Times New Roman"/>
                <a:cs typeface="Times New Roman"/>
                <a:sym typeface="Times New Roman"/>
              </a:rPr>
              <a:t>Crystalline Si and multijunction cells-- more efficient, more expensive </a:t>
            </a:r>
            <a:endParaRPr/>
          </a:p>
          <a:p>
            <a:pPr indent="-381000" lvl="1" marL="914400" marR="0" rtl="0" algn="l">
              <a:lnSpc>
                <a:spcPct val="80000"/>
              </a:lnSpc>
              <a:spcBef>
                <a:spcPts val="560"/>
              </a:spcBef>
              <a:spcAft>
                <a:spcPts val="0"/>
              </a:spcAft>
              <a:buClr>
                <a:srgbClr val="000000"/>
              </a:buClr>
              <a:buSzPts val="1920"/>
              <a:buFont typeface="Courier New"/>
              <a:buChar char="o"/>
            </a:pPr>
            <a:r>
              <a:rPr b="1" i="0" lang="en" sz="2400" u="none" cap="none" strike="noStrike">
                <a:solidFill>
                  <a:srgbClr val="00B050"/>
                </a:solidFill>
                <a:latin typeface="Times New Roman"/>
                <a:ea typeface="Times New Roman"/>
                <a:cs typeface="Times New Roman"/>
                <a:sym typeface="Times New Roman"/>
              </a:rPr>
              <a:t>Amorphous Si--low efficiency but cheap. </a:t>
            </a:r>
            <a:endParaRPr/>
          </a:p>
        </p:txBody>
      </p:sp>
      <p:sp>
        <p:nvSpPr>
          <p:cNvPr id="621" name="Google Shape;621;p88"/>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 sz="4000" u="none" cap="none" strike="noStrike">
                <a:solidFill>
                  <a:srgbClr val="800000"/>
                </a:solidFill>
                <a:latin typeface="Times New Roman"/>
                <a:ea typeface="Times New Roman"/>
                <a:cs typeface="Times New Roman"/>
                <a:sym typeface="Times New Roman"/>
              </a:rPr>
              <a:t>Overcoming High Cost (Solar)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7"/>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Times New Roman"/>
              <a:buNone/>
            </a:pPr>
            <a:r>
              <a:rPr b="1" i="0" lang="en" sz="4000" u="none" cap="none" strike="noStrike">
                <a:solidFill>
                  <a:srgbClr val="800000"/>
                </a:solidFill>
                <a:latin typeface="Times New Roman"/>
                <a:ea typeface="Times New Roman"/>
                <a:cs typeface="Times New Roman"/>
                <a:sym typeface="Times New Roman"/>
              </a:rPr>
              <a:t>Fossil Fuels Units and Energy Content</a:t>
            </a:r>
            <a:endParaRPr/>
          </a:p>
        </p:txBody>
      </p:sp>
      <p:sp>
        <p:nvSpPr>
          <p:cNvPr id="96" name="Google Shape;96;p17"/>
          <p:cNvSpPr txBox="1"/>
          <p:nvPr>
            <p:ph idx="1" type="body"/>
          </p:nvPr>
        </p:nvSpPr>
        <p:spPr>
          <a:xfrm>
            <a:off x="46500" y="985200"/>
            <a:ext cx="9043800" cy="5582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1" i="0" lang="en" sz="3200" u="none" cap="none" strike="noStrike">
                <a:solidFill>
                  <a:schemeClr val="dk1"/>
                </a:solidFill>
                <a:latin typeface="Times New Roman"/>
                <a:ea typeface="Times New Roman"/>
                <a:cs typeface="Times New Roman"/>
                <a:sym typeface="Times New Roman"/>
              </a:rPr>
              <a:t>Coal</a:t>
            </a:r>
            <a:r>
              <a:rPr b="0" i="0" lang="en" sz="3200" u="none" cap="none" strike="noStrike">
                <a:solidFill>
                  <a:schemeClr val="dk1"/>
                </a:solidFill>
                <a:latin typeface="Times New Roman"/>
                <a:ea typeface="Times New Roman"/>
                <a:cs typeface="Times New Roman"/>
                <a:sym typeface="Times New Roman"/>
              </a:rPr>
              <a:t> </a:t>
            </a:r>
            <a:endParaRPr/>
          </a:p>
          <a:p>
            <a:pPr indent="-285750" lvl="1" marL="74295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Bituminous/anthracite (common for power plants): 27-30 GJ/metric tonne (11,500-13,000 Btu/lb); </a:t>
            </a:r>
            <a:endParaRPr/>
          </a:p>
          <a:p>
            <a:pPr indent="-285750" lvl="1" marL="74295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Lignite/sub-bituminous: 15-19 GJ/metric tonne (6,500-8,200 Btu/lb)</a:t>
            </a:r>
            <a:endParaRPr/>
          </a:p>
          <a:p>
            <a:pPr indent="-342900" lvl="0" marL="342900" marR="0" rtl="0" algn="l">
              <a:lnSpc>
                <a:spcPct val="100000"/>
              </a:lnSpc>
              <a:spcBef>
                <a:spcPts val="640"/>
              </a:spcBef>
              <a:spcAft>
                <a:spcPts val="0"/>
              </a:spcAft>
              <a:buClr>
                <a:schemeClr val="dk1"/>
              </a:buClr>
              <a:buSzPts val="1900"/>
              <a:buFont typeface="Arial"/>
              <a:buChar char="●"/>
            </a:pPr>
            <a:r>
              <a:rPr b="1" i="0" lang="en" sz="3200" u="none" cap="none" strike="noStrike">
                <a:solidFill>
                  <a:schemeClr val="dk1"/>
                </a:solidFill>
                <a:latin typeface="Times New Roman"/>
                <a:ea typeface="Times New Roman"/>
                <a:cs typeface="Times New Roman"/>
                <a:sym typeface="Times New Roman"/>
              </a:rPr>
              <a:t>Natural gas:</a:t>
            </a:r>
            <a:r>
              <a:rPr b="0" i="0" lang="en" sz="3200" u="none" cap="none" strike="noStrike">
                <a:solidFill>
                  <a:schemeClr val="dk1"/>
                </a:solidFill>
                <a:latin typeface="Times New Roman"/>
                <a:ea typeface="Times New Roman"/>
                <a:cs typeface="Times New Roman"/>
                <a:sym typeface="Times New Roman"/>
              </a:rPr>
              <a:t> </a:t>
            </a:r>
            <a:endParaRPr/>
          </a:p>
          <a:p>
            <a:pPr indent="-285750" lvl="1" marL="74295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HHV = 1027 Btu/ft</a:t>
            </a:r>
            <a:r>
              <a:rPr b="0" baseline="30000" i="0" lang="en" sz="2800" u="none" cap="none" strike="noStrike">
                <a:solidFill>
                  <a:schemeClr val="dk1"/>
                </a:solidFill>
                <a:latin typeface="Times New Roman"/>
                <a:ea typeface="Times New Roman"/>
                <a:cs typeface="Times New Roman"/>
                <a:sym typeface="Times New Roman"/>
              </a:rPr>
              <a:t>3</a:t>
            </a:r>
            <a:r>
              <a:rPr b="0" i="0" lang="en" sz="2800" u="none" cap="none" strike="noStrike">
                <a:solidFill>
                  <a:schemeClr val="dk1"/>
                </a:solidFill>
                <a:latin typeface="Times New Roman"/>
                <a:ea typeface="Times New Roman"/>
                <a:cs typeface="Times New Roman"/>
                <a:sym typeface="Times New Roman"/>
              </a:rPr>
              <a:t> = 38.3 MJ/m</a:t>
            </a:r>
            <a:r>
              <a:rPr b="0" baseline="30000" i="0" lang="en" sz="2800" u="none" cap="none" strike="noStrike">
                <a:solidFill>
                  <a:schemeClr val="dk1"/>
                </a:solidFill>
                <a:latin typeface="Times New Roman"/>
                <a:ea typeface="Times New Roman"/>
                <a:cs typeface="Times New Roman"/>
                <a:sym typeface="Times New Roman"/>
              </a:rPr>
              <a:t>3</a:t>
            </a:r>
            <a:r>
              <a:rPr b="0" i="0" lang="en" sz="2800" u="none" cap="none" strike="noStrike">
                <a:solidFill>
                  <a:schemeClr val="dk1"/>
                </a:solidFill>
                <a:latin typeface="Times New Roman"/>
                <a:ea typeface="Times New Roman"/>
                <a:cs typeface="Times New Roman"/>
                <a:sym typeface="Times New Roman"/>
              </a:rPr>
              <a:t>; LHV = 930 Btu/ft3 = 34.6 MJ/m</a:t>
            </a:r>
            <a:r>
              <a:rPr b="0" baseline="30000" i="0" lang="en" sz="2800" u="none" cap="none" strike="noStrike">
                <a:solidFill>
                  <a:schemeClr val="dk1"/>
                </a:solidFill>
                <a:latin typeface="Times New Roman"/>
                <a:ea typeface="Times New Roman"/>
                <a:cs typeface="Times New Roman"/>
                <a:sym typeface="Times New Roman"/>
              </a:rPr>
              <a:t>3</a:t>
            </a:r>
            <a:r>
              <a:rPr b="0" i="0" lang="en" sz="2800" u="none" cap="none" strike="noStrike">
                <a:solidFill>
                  <a:schemeClr val="dk1"/>
                </a:solidFill>
                <a:latin typeface="Times New Roman"/>
                <a:ea typeface="Times New Roman"/>
                <a:cs typeface="Times New Roman"/>
                <a:sym typeface="Times New Roman"/>
              </a:rPr>
              <a:t> </a:t>
            </a:r>
            <a:endParaRPr/>
          </a:p>
          <a:p>
            <a:pPr indent="-285750" lvl="1" marL="742950" marR="0" rtl="0" algn="l">
              <a:lnSpc>
                <a:spcPct val="100000"/>
              </a:lnSpc>
              <a:spcBef>
                <a:spcPts val="560"/>
              </a:spcBef>
              <a:spcAft>
                <a:spcPts val="0"/>
              </a:spcAft>
              <a:buClr>
                <a:schemeClr val="dk1"/>
              </a:buClr>
              <a:buSzPts val="1700"/>
              <a:buFont typeface="Arial"/>
              <a:buChar char="●"/>
            </a:pPr>
            <a:r>
              <a:rPr b="0" i="0" lang="en" sz="2800" u="none" cap="none" strike="noStrike">
                <a:solidFill>
                  <a:schemeClr val="dk1"/>
                </a:solidFill>
                <a:latin typeface="Times New Roman"/>
                <a:ea typeface="Times New Roman"/>
                <a:cs typeface="Times New Roman"/>
                <a:sym typeface="Times New Roman"/>
              </a:rPr>
              <a:t>1 Therm (used for natural gas, methane) = 100,000 Btu (= 105.5 MJ) </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89"/>
          <p:cNvSpPr txBox="1"/>
          <p:nvPr>
            <p:ph type="title"/>
          </p:nvPr>
        </p:nvSpPr>
        <p:spPr>
          <a:xfrm>
            <a:off x="457200" y="152400"/>
            <a:ext cx="8229600" cy="99059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1" i="0" lang="en" sz="3600" u="none" cap="none" strike="noStrike">
                <a:solidFill>
                  <a:srgbClr val="C73C39"/>
                </a:solidFill>
                <a:latin typeface="Arial"/>
                <a:ea typeface="Arial"/>
                <a:cs typeface="Arial"/>
                <a:sym typeface="Arial"/>
              </a:rPr>
              <a:t>Building Integrated Photovoltaics (BIPV)</a:t>
            </a:r>
            <a:endParaRPr b="1" i="0" sz="3600" u="none" cap="none" strike="noStrike">
              <a:solidFill>
                <a:srgbClr val="C73C39"/>
              </a:solidFill>
              <a:latin typeface="Arial"/>
              <a:ea typeface="Arial"/>
              <a:cs typeface="Arial"/>
              <a:sym typeface="Arial"/>
            </a:endParaRPr>
          </a:p>
        </p:txBody>
      </p:sp>
      <p:sp>
        <p:nvSpPr>
          <p:cNvPr id="627" name="Google Shape;627;p89"/>
          <p:cNvSpPr txBox="1"/>
          <p:nvPr>
            <p:ph idx="1" type="body"/>
          </p:nvPr>
        </p:nvSpPr>
        <p:spPr>
          <a:xfrm>
            <a:off x="457200" y="1219200"/>
            <a:ext cx="8229600" cy="493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FF"/>
              </a:buClr>
              <a:buFont typeface="Arial"/>
              <a:buNone/>
            </a:pPr>
            <a:r>
              <a:t/>
            </a:r>
            <a:endParaRPr b="0" i="0" sz="3000" u="none" cap="none" strike="noStrike">
              <a:solidFill>
                <a:srgbClr val="0000FF"/>
              </a:solidFill>
              <a:latin typeface="Arial"/>
              <a:ea typeface="Arial"/>
              <a:cs typeface="Arial"/>
              <a:sym typeface="Arial"/>
            </a:endParaRPr>
          </a:p>
        </p:txBody>
      </p:sp>
      <p:sp>
        <p:nvSpPr>
          <p:cNvPr id="628" name="Google Shape;628;p89"/>
          <p:cNvSpPr/>
          <p:nvPr/>
        </p:nvSpPr>
        <p:spPr>
          <a:xfrm>
            <a:off x="4572000" y="6197025"/>
            <a:ext cx="4572000" cy="58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0" i="0" lang="en" sz="800" u="none" cap="none" strike="noStrike">
                <a:solidFill>
                  <a:srgbClr val="000000"/>
                </a:solidFill>
                <a:latin typeface="Arial"/>
                <a:ea typeface="Arial"/>
                <a:cs typeface="Arial"/>
                <a:sym typeface="Arial"/>
              </a:rPr>
              <a:t>http://www.google.co.in/imgres?imgurl=http://lightbysolar.co.uk/wp-content/uploads/2014/07/bipv-1.jpg&amp;imgrefurl=http://lightbysolar.co.uk/building-integrated-photovoltaics/&amp;h=800&amp;w=1200&amp;tbnid=CYtiuXAIUHtKQM:&amp;zoom=1&amp;docid=meqc4QGMX5haHM&amp;ei=K_gSVdmXC9OQuATl3oKoAg&amp;tbm=isch&amp;ved=0CEwQMygmMCY</a:t>
            </a:r>
            <a:endParaRPr b="0" i="0" sz="800" u="none" cap="none" strike="noStrike">
              <a:solidFill>
                <a:srgbClr val="000000"/>
              </a:solidFill>
              <a:latin typeface="Arial"/>
              <a:ea typeface="Arial"/>
              <a:cs typeface="Arial"/>
              <a:sym typeface="Arial"/>
            </a:endParaRPr>
          </a:p>
        </p:txBody>
      </p:sp>
      <p:sp>
        <p:nvSpPr>
          <p:cNvPr id="629" name="Google Shape;629;p89"/>
          <p:cNvSpPr/>
          <p:nvPr/>
        </p:nvSpPr>
        <p:spPr>
          <a:xfrm>
            <a:off x="0" y="6150114"/>
            <a:ext cx="4572000"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0" i="0" lang="en" sz="800" u="none" cap="none" strike="noStrike">
                <a:solidFill>
                  <a:srgbClr val="000000"/>
                </a:solidFill>
                <a:latin typeface="Arial"/>
                <a:ea typeface="Arial"/>
                <a:cs typeface="Arial"/>
                <a:sym typeface="Arial"/>
              </a:rPr>
              <a:t>http://www.google.co.in/imgres?imgurl=http://media.treehugger.com/assets/images/2011/10/20090421-building-integrated-solar-tiles.jpg&amp;imgrefurl=http://www.treehugger.com/renewable-energy/srs-energy-launches-building-integrated-photovoltaic-panels-for-clay-tile-roofs.html&amp;h=315&amp;w=468&amp;tbnid=T0EGjVO6G6wA2M:&amp;zoom=1&amp;docid=TVp_PrG4vGc-uM&amp;ei=K_gSVdmXC9OQuATl3oKoAg&amp;tbm=isch&amp;ved=0CEsQMyglMCU</a:t>
            </a:r>
            <a:endParaRPr b="0" i="0" sz="800" u="none" cap="none" strike="noStrike">
              <a:solidFill>
                <a:srgbClr val="000000"/>
              </a:solidFill>
              <a:latin typeface="Arial"/>
              <a:ea typeface="Arial"/>
              <a:cs typeface="Arial"/>
              <a:sym typeface="Arial"/>
            </a:endParaRPr>
          </a:p>
        </p:txBody>
      </p:sp>
      <p:pic>
        <p:nvPicPr>
          <p:cNvPr descr="BIPV-Roof.jpg" id="630" name="Google Shape;630;p89"/>
          <p:cNvPicPr preferRelativeResize="0"/>
          <p:nvPr/>
        </p:nvPicPr>
        <p:blipFill rotWithShape="1">
          <a:blip r:embed="rId3">
            <a:alphaModFix/>
          </a:blip>
          <a:srcRect b="0" l="0" r="0" t="0"/>
          <a:stretch/>
        </p:blipFill>
        <p:spPr>
          <a:xfrm>
            <a:off x="76200" y="939986"/>
            <a:ext cx="5181600" cy="3479614"/>
          </a:xfrm>
          <a:prstGeom prst="rect">
            <a:avLst/>
          </a:prstGeom>
          <a:noFill/>
          <a:ln>
            <a:noFill/>
          </a:ln>
        </p:spPr>
      </p:pic>
      <p:pic>
        <p:nvPicPr>
          <p:cNvPr descr="bipv-1.jpg" id="631" name="Google Shape;631;p89"/>
          <p:cNvPicPr preferRelativeResize="0"/>
          <p:nvPr/>
        </p:nvPicPr>
        <p:blipFill rotWithShape="1">
          <a:blip r:embed="rId4">
            <a:alphaModFix/>
          </a:blip>
          <a:srcRect b="0" l="0" r="0" t="0"/>
          <a:stretch/>
        </p:blipFill>
        <p:spPr>
          <a:xfrm>
            <a:off x="4686300" y="3276600"/>
            <a:ext cx="4686300" cy="31242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6" name="Shape 636"/>
        <p:cNvGrpSpPr/>
        <p:nvPr/>
      </p:nvGrpSpPr>
      <p:grpSpPr>
        <a:xfrm>
          <a:off x="0" y="0"/>
          <a:ext cx="0" cy="0"/>
          <a:chOff x="0" y="0"/>
          <a:chExt cx="0" cy="0"/>
        </a:xfrm>
      </p:grpSpPr>
      <p:sp>
        <p:nvSpPr>
          <p:cNvPr id="637" name="Google Shape;637;p90"/>
          <p:cNvSpPr txBox="1"/>
          <p:nvPr>
            <p:ph idx="1" type="body"/>
          </p:nvPr>
        </p:nvSpPr>
        <p:spPr>
          <a:xfrm>
            <a:off x="228600" y="1295400"/>
            <a:ext cx="8381999" cy="5181600"/>
          </a:xfrm>
          <a:prstGeom prst="rect">
            <a:avLst/>
          </a:prstGeom>
          <a:noFill/>
          <a:ln>
            <a:noFill/>
          </a:ln>
        </p:spPr>
        <p:txBody>
          <a:bodyPr anchorCtr="0" anchor="t" bIns="45700" lIns="91425" spcFirstLastPara="1" rIns="91425" wrap="square" tIns="45700">
            <a:noAutofit/>
          </a:bodyPr>
          <a:lstStyle/>
          <a:p>
            <a:pPr indent="-419100" lvl="0" marL="457200" marR="0" rtl="0" algn="l">
              <a:lnSpc>
                <a:spcPct val="80000"/>
              </a:lnSpc>
              <a:spcBef>
                <a:spcPts val="0"/>
              </a:spcBef>
              <a:spcAft>
                <a:spcPts val="0"/>
              </a:spcAft>
              <a:buClr>
                <a:srgbClr val="000000"/>
              </a:buClr>
              <a:buSzPts val="3000"/>
              <a:buFont typeface="Arial"/>
              <a:buChar char="●"/>
            </a:pPr>
            <a:r>
              <a:rPr b="0" i="0" lang="en" sz="3200" u="none" cap="none" strike="noStrike">
                <a:solidFill>
                  <a:srgbClr val="FF9900"/>
                </a:solidFill>
                <a:latin typeface="Times New Roman"/>
                <a:ea typeface="Times New Roman"/>
                <a:cs typeface="Times New Roman"/>
                <a:sym typeface="Times New Roman"/>
              </a:rPr>
              <a:t>Overall efficiency of most PV systems can be is about 10-14%.</a:t>
            </a:r>
            <a:endParaRPr/>
          </a:p>
          <a:p>
            <a:pPr indent="-419100" lvl="0" marL="457200" marR="0" rtl="0" algn="l">
              <a:lnSpc>
                <a:spcPct val="80000"/>
              </a:lnSpc>
              <a:spcBef>
                <a:spcPts val="640"/>
              </a:spcBef>
              <a:spcAft>
                <a:spcPts val="0"/>
              </a:spcAft>
              <a:buClr>
                <a:srgbClr val="000000"/>
              </a:buClr>
              <a:buSzPts val="3429"/>
              <a:buFont typeface="Arial"/>
              <a:buChar char="●"/>
            </a:pPr>
            <a:r>
              <a:rPr b="1" i="0" lang="en" sz="3200" u="none" cap="none" strike="noStrike">
                <a:solidFill>
                  <a:schemeClr val="accent6"/>
                </a:solidFill>
                <a:latin typeface="Times New Roman"/>
                <a:ea typeface="Times New Roman"/>
                <a:cs typeface="Times New Roman"/>
                <a:sym typeface="Times New Roman"/>
              </a:rPr>
              <a:t>Some new ideas promise to be disruptive innovations (drastically more advantageous):</a:t>
            </a:r>
            <a:endParaRPr/>
          </a:p>
          <a:p>
            <a:pPr indent="-381000" lvl="1" marL="914400" marR="0" rtl="0" algn="l">
              <a:lnSpc>
                <a:spcPct val="80000"/>
              </a:lnSpc>
              <a:spcBef>
                <a:spcPts val="640"/>
              </a:spcBef>
              <a:spcAft>
                <a:spcPts val="0"/>
              </a:spcAft>
              <a:buClr>
                <a:srgbClr val="000000"/>
              </a:buClr>
              <a:buSzPts val="2057"/>
              <a:buFont typeface="Courier New"/>
              <a:buChar char="o"/>
            </a:pPr>
            <a:r>
              <a:rPr b="0" i="0" lang="en" sz="2400" u="none" cap="none" strike="noStrike">
                <a:solidFill>
                  <a:srgbClr val="00FF00"/>
                </a:solidFill>
                <a:latin typeface="Times New Roman"/>
                <a:ea typeface="Times New Roman"/>
                <a:cs typeface="Times New Roman"/>
                <a:sym typeface="Times New Roman"/>
              </a:rPr>
              <a:t>Solar thermal, with cogeneration (solar energy utilization &gt;60%)</a:t>
            </a:r>
            <a:endParaRPr/>
          </a:p>
          <a:p>
            <a:pPr indent="-381000" lvl="1" marL="914400" marR="0" rtl="0" algn="l">
              <a:lnSpc>
                <a:spcPct val="80000"/>
              </a:lnSpc>
              <a:spcBef>
                <a:spcPts val="640"/>
              </a:spcBef>
              <a:spcAft>
                <a:spcPts val="0"/>
              </a:spcAft>
              <a:buClr>
                <a:srgbClr val="000000"/>
              </a:buClr>
              <a:buSzPts val="2057"/>
              <a:buFont typeface="Courier New"/>
              <a:buChar char="o"/>
            </a:pPr>
            <a:r>
              <a:rPr b="0" i="0" lang="en" sz="2400" u="none" cap="none" strike="noStrike">
                <a:solidFill>
                  <a:srgbClr val="00FF00"/>
                </a:solidFill>
                <a:latin typeface="Times New Roman"/>
                <a:ea typeface="Times New Roman"/>
                <a:cs typeface="Times New Roman"/>
                <a:sym typeface="Times New Roman"/>
              </a:rPr>
              <a:t>Concentrated photovoltaics, with heat recovery (solar energy utilization &gt; 72%)</a:t>
            </a:r>
            <a:endParaRPr/>
          </a:p>
        </p:txBody>
      </p:sp>
      <p:sp>
        <p:nvSpPr>
          <p:cNvPr id="638" name="Google Shape;638;p90"/>
          <p:cNvSpPr txBox="1"/>
          <p:nvPr>
            <p:ph type="title"/>
          </p:nvPr>
        </p:nvSpPr>
        <p:spPr>
          <a:xfrm>
            <a:off x="477893" y="381000"/>
            <a:ext cx="79041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 sz="4000" u="none" cap="none" strike="noStrike">
                <a:solidFill>
                  <a:srgbClr val="980000"/>
                </a:solidFill>
                <a:latin typeface="Times New Roman"/>
                <a:ea typeface="Times New Roman"/>
                <a:cs typeface="Times New Roman"/>
                <a:sym typeface="Times New Roman"/>
              </a:rPr>
              <a:t>Overcoming Low Efficiency (Solar)</a:t>
            </a:r>
            <a:endParaRPr/>
          </a:p>
        </p:txBody>
      </p:sp>
      <p:sp>
        <p:nvSpPr>
          <p:cNvPr id="639" name="Google Shape;639;p90"/>
          <p:cNvSpPr/>
          <p:nvPr/>
        </p:nvSpPr>
        <p:spPr>
          <a:xfrm>
            <a:off x="1828800" y="5486400"/>
            <a:ext cx="5721438"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0" i="0" lang="en" sz="2800" u="sng" cap="none" strike="noStrike">
                <a:solidFill>
                  <a:schemeClr val="hlink"/>
                </a:solidFill>
                <a:latin typeface="Arial"/>
                <a:ea typeface="Arial"/>
                <a:cs typeface="Arial"/>
                <a:sym typeface="Arial"/>
                <a:hlinkClick r:id="rId3"/>
              </a:rPr>
              <a:t>Watch Video: Solar Co-Generation</a:t>
            </a:r>
            <a:endParaRPr b="0" i="0" sz="2800" u="none" cap="none" strike="noStrike">
              <a:solidFill>
                <a:srgbClr val="000000"/>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4" name="Shape 644"/>
        <p:cNvGrpSpPr/>
        <p:nvPr/>
      </p:nvGrpSpPr>
      <p:grpSpPr>
        <a:xfrm>
          <a:off x="0" y="0"/>
          <a:ext cx="0" cy="0"/>
          <a:chOff x="0" y="0"/>
          <a:chExt cx="0" cy="0"/>
        </a:xfrm>
      </p:grpSpPr>
      <p:sp>
        <p:nvSpPr>
          <p:cNvPr id="645" name="Google Shape;645;p91"/>
          <p:cNvSpPr txBox="1"/>
          <p:nvPr>
            <p:ph idx="1" type="body"/>
          </p:nvPr>
        </p:nvSpPr>
        <p:spPr>
          <a:xfrm>
            <a:off x="152400" y="1143000"/>
            <a:ext cx="6553200" cy="4648199"/>
          </a:xfrm>
          <a:prstGeom prst="rect">
            <a:avLst/>
          </a:prstGeom>
          <a:noFill/>
          <a:ln>
            <a:noFill/>
          </a:ln>
        </p:spPr>
        <p:txBody>
          <a:bodyPr anchorCtr="0" anchor="t" bIns="45700" lIns="91425" spcFirstLastPara="1" rIns="91425" wrap="square" tIns="45700">
            <a:noAutofit/>
          </a:bodyPr>
          <a:lstStyle/>
          <a:p>
            <a:pPr indent="-419100" lvl="0" marL="457200" marR="0" rtl="0" algn="l">
              <a:lnSpc>
                <a:spcPct val="100000"/>
              </a:lnSpc>
              <a:spcBef>
                <a:spcPts val="0"/>
              </a:spcBef>
              <a:spcAft>
                <a:spcPts val="0"/>
              </a:spcAft>
              <a:buClr>
                <a:srgbClr val="000000"/>
              </a:buClr>
              <a:buSzPts val="3000"/>
              <a:buFont typeface="Arial"/>
              <a:buChar char="●"/>
            </a:pPr>
            <a:r>
              <a:rPr b="1" i="0" lang="en" sz="2800" u="none" cap="none" strike="noStrike">
                <a:solidFill>
                  <a:srgbClr val="FF9900"/>
                </a:solidFill>
                <a:latin typeface="Times New Roman"/>
                <a:ea typeface="Times New Roman"/>
                <a:cs typeface="Times New Roman"/>
                <a:sym typeface="Times New Roman"/>
              </a:rPr>
              <a:t>Solar energy is a diffuse source. (low energy density).</a:t>
            </a:r>
            <a:endParaRPr/>
          </a:p>
          <a:p>
            <a:pPr indent="-419100" lvl="0" marL="457200" marR="0" rtl="0" algn="l">
              <a:lnSpc>
                <a:spcPct val="100000"/>
              </a:lnSpc>
              <a:spcBef>
                <a:spcPts val="560"/>
              </a:spcBef>
              <a:spcAft>
                <a:spcPts val="0"/>
              </a:spcAft>
              <a:buClr>
                <a:srgbClr val="000000"/>
              </a:buClr>
              <a:buSzPts val="3000"/>
              <a:buFont typeface="Arial"/>
              <a:buChar char="●"/>
            </a:pPr>
            <a:r>
              <a:rPr b="1" i="0" lang="en" sz="2800" u="none" cap="none" strike="noStrike">
                <a:solidFill>
                  <a:srgbClr val="38761D"/>
                </a:solidFill>
                <a:latin typeface="Times New Roman"/>
                <a:ea typeface="Times New Roman"/>
                <a:cs typeface="Times New Roman"/>
                <a:sym typeface="Times New Roman"/>
              </a:rPr>
              <a:t>To harness it especially in the form of heat, we can concentrate it.</a:t>
            </a:r>
            <a:endParaRPr/>
          </a:p>
          <a:p>
            <a:pPr indent="-419100" lvl="0" marL="457200" marR="0" rtl="0" algn="l">
              <a:lnSpc>
                <a:spcPct val="100000"/>
              </a:lnSpc>
              <a:spcBef>
                <a:spcPts val="560"/>
              </a:spcBef>
              <a:spcAft>
                <a:spcPts val="0"/>
              </a:spcAft>
              <a:buClr>
                <a:srgbClr val="000000"/>
              </a:buClr>
              <a:buSzPts val="3000"/>
              <a:buFont typeface="Arial"/>
              <a:buChar char="●"/>
            </a:pPr>
            <a:r>
              <a:rPr b="1" i="0" lang="en" sz="2800" u="none" cap="none" strike="noStrike">
                <a:solidFill>
                  <a:srgbClr val="38761D"/>
                </a:solidFill>
                <a:latin typeface="Times New Roman"/>
                <a:ea typeface="Times New Roman"/>
                <a:cs typeface="Times New Roman"/>
                <a:sym typeface="Times New Roman"/>
              </a:rPr>
              <a:t>Solar panels can be integrated into building roofs or other surfaces so that multiple functions can be served. </a:t>
            </a:r>
            <a:endParaRPr/>
          </a:p>
          <a:p>
            <a:pPr indent="0" lvl="0" marL="0" marR="0" rtl="0" algn="l">
              <a:lnSpc>
                <a:spcPct val="100000"/>
              </a:lnSpc>
              <a:spcBef>
                <a:spcPts val="560"/>
              </a:spcBef>
              <a:spcAft>
                <a:spcPts val="0"/>
              </a:spcAft>
              <a:buClr>
                <a:srgbClr val="0000FF"/>
              </a:buClr>
              <a:buFont typeface="Arial"/>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646" name="Google Shape;646;p91"/>
          <p:cNvSpPr txBox="1"/>
          <p:nvPr>
            <p:ph type="title"/>
          </p:nvPr>
        </p:nvSpPr>
        <p:spPr>
          <a:xfrm>
            <a:off x="457200" y="152400"/>
            <a:ext cx="82296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 sz="4000" u="none" cap="none" strike="noStrike">
                <a:solidFill>
                  <a:srgbClr val="800000"/>
                </a:solidFill>
                <a:latin typeface="Times New Roman"/>
                <a:ea typeface="Times New Roman"/>
                <a:cs typeface="Times New Roman"/>
                <a:sym typeface="Times New Roman"/>
              </a:rPr>
              <a:t>Overcoming Disadvantages (Solar)</a:t>
            </a:r>
            <a:endParaRPr/>
          </a:p>
        </p:txBody>
      </p:sp>
      <p:pic>
        <p:nvPicPr>
          <p:cNvPr id="647" name="Google Shape;647;p91"/>
          <p:cNvPicPr preferRelativeResize="0"/>
          <p:nvPr/>
        </p:nvPicPr>
        <p:blipFill rotWithShape="1">
          <a:blip r:embed="rId3">
            <a:alphaModFix/>
          </a:blip>
          <a:srcRect b="0" l="0" r="0" t="0"/>
          <a:stretch/>
        </p:blipFill>
        <p:spPr>
          <a:xfrm>
            <a:off x="6858000" y="1219200"/>
            <a:ext cx="2057399" cy="2328863"/>
          </a:xfrm>
          <a:prstGeom prst="rect">
            <a:avLst/>
          </a:prstGeom>
          <a:noFill/>
          <a:ln>
            <a:noFill/>
          </a:ln>
        </p:spPr>
      </p:pic>
      <p:sp>
        <p:nvSpPr>
          <p:cNvPr id="648" name="Google Shape;648;p91"/>
          <p:cNvSpPr txBox="1"/>
          <p:nvPr/>
        </p:nvSpPr>
        <p:spPr>
          <a:xfrm>
            <a:off x="6629400" y="3733800"/>
            <a:ext cx="2362200" cy="70802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 sz="2000" u="none" cap="none" strike="noStrike">
                <a:solidFill>
                  <a:schemeClr val="dk1"/>
                </a:solidFill>
                <a:latin typeface="Times New Roman"/>
                <a:ea typeface="Times New Roman"/>
                <a:cs typeface="Times New Roman"/>
                <a:sym typeface="Times New Roman"/>
              </a:rPr>
              <a:t>Solar reflector used for cooking</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2" name="Shape 652"/>
        <p:cNvGrpSpPr/>
        <p:nvPr/>
      </p:nvGrpSpPr>
      <p:grpSpPr>
        <a:xfrm>
          <a:off x="0" y="0"/>
          <a:ext cx="0" cy="0"/>
          <a:chOff x="0" y="0"/>
          <a:chExt cx="0" cy="0"/>
        </a:xfrm>
      </p:grpSpPr>
      <p:sp>
        <p:nvSpPr>
          <p:cNvPr id="653" name="Google Shape;653;p92"/>
          <p:cNvSpPr txBox="1"/>
          <p:nvPr>
            <p:ph type="title"/>
          </p:nvPr>
        </p:nvSpPr>
        <p:spPr>
          <a:xfrm>
            <a:off x="457200" y="152400"/>
            <a:ext cx="8229600" cy="99059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1" i="0" lang="en" sz="3600" u="none" cap="none" strike="noStrike">
                <a:solidFill>
                  <a:srgbClr val="C73C39"/>
                </a:solidFill>
                <a:latin typeface="Arial"/>
                <a:ea typeface="Arial"/>
                <a:cs typeface="Arial"/>
                <a:sym typeface="Arial"/>
              </a:rPr>
              <a:t>Solar Thermal</a:t>
            </a:r>
            <a:endParaRPr b="1" i="0" sz="3600" u="none" cap="none" strike="noStrike">
              <a:solidFill>
                <a:srgbClr val="C73C39"/>
              </a:solidFill>
              <a:latin typeface="Arial"/>
              <a:ea typeface="Arial"/>
              <a:cs typeface="Arial"/>
              <a:sym typeface="Arial"/>
            </a:endParaRPr>
          </a:p>
        </p:txBody>
      </p:sp>
      <p:sp>
        <p:nvSpPr>
          <p:cNvPr id="654" name="Google Shape;654;p92"/>
          <p:cNvSpPr txBox="1"/>
          <p:nvPr>
            <p:ph idx="1" type="body"/>
          </p:nvPr>
        </p:nvSpPr>
        <p:spPr>
          <a:xfrm>
            <a:off x="457200" y="1219200"/>
            <a:ext cx="8229600" cy="493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FF"/>
              </a:buClr>
              <a:buFont typeface="Arial"/>
              <a:buNone/>
            </a:pPr>
            <a:r>
              <a:t/>
            </a:r>
            <a:endParaRPr b="0" i="0" sz="3000" u="none" cap="none" strike="noStrike">
              <a:solidFill>
                <a:srgbClr val="0000FF"/>
              </a:solidFill>
              <a:latin typeface="Arial"/>
              <a:ea typeface="Arial"/>
              <a:cs typeface="Arial"/>
              <a:sym typeface="Arial"/>
            </a:endParaRPr>
          </a:p>
        </p:txBody>
      </p:sp>
      <p:sp>
        <p:nvSpPr>
          <p:cNvPr id="655" name="Google Shape;655;p92"/>
          <p:cNvSpPr/>
          <p:nvPr/>
        </p:nvSpPr>
        <p:spPr>
          <a:xfrm>
            <a:off x="138550" y="6521729"/>
            <a:ext cx="7086600" cy="24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0" i="0" lang="en" sz="1000" u="none" cap="none" strike="noStrike">
                <a:solidFill>
                  <a:srgbClr val="000000"/>
                </a:solidFill>
                <a:latin typeface="Arial"/>
                <a:ea typeface="Arial"/>
                <a:cs typeface="Arial"/>
                <a:sym typeface="Arial"/>
              </a:rPr>
              <a:t>http://www.21stcentech.com/wp-content/uploads/2011/08/solar-thermal-9-storage-capacity.jpg</a:t>
            </a:r>
            <a:endParaRPr b="0" i="0" sz="1000" u="none" cap="none" strike="noStrike">
              <a:solidFill>
                <a:srgbClr val="000000"/>
              </a:solidFill>
              <a:latin typeface="Arial"/>
              <a:ea typeface="Arial"/>
              <a:cs typeface="Arial"/>
              <a:sym typeface="Arial"/>
            </a:endParaRPr>
          </a:p>
        </p:txBody>
      </p:sp>
      <p:pic>
        <p:nvPicPr>
          <p:cNvPr descr="Heliostat.jpg" id="656" name="Google Shape;656;p92"/>
          <p:cNvPicPr preferRelativeResize="0"/>
          <p:nvPr/>
        </p:nvPicPr>
        <p:blipFill rotWithShape="1">
          <a:blip r:embed="rId3">
            <a:alphaModFix/>
          </a:blip>
          <a:srcRect b="0" l="0" r="0" t="0"/>
          <a:stretch/>
        </p:blipFill>
        <p:spPr>
          <a:xfrm>
            <a:off x="922524" y="1066800"/>
            <a:ext cx="7385400" cy="55251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Google Shape;661;p93"/>
          <p:cNvSpPr txBox="1"/>
          <p:nvPr>
            <p:ph type="title"/>
          </p:nvPr>
        </p:nvSpPr>
        <p:spPr>
          <a:xfrm>
            <a:off x="457200" y="152400"/>
            <a:ext cx="8229600" cy="99059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1" i="0" lang="en" sz="3600" u="none" cap="none" strike="noStrike">
                <a:solidFill>
                  <a:srgbClr val="C73C39"/>
                </a:solidFill>
                <a:latin typeface="Arial"/>
                <a:ea typeface="Arial"/>
                <a:cs typeface="Arial"/>
                <a:sym typeface="Arial"/>
              </a:rPr>
              <a:t>Worldwide Growth of Electricity Generation from Wind</a:t>
            </a:r>
            <a:endParaRPr/>
          </a:p>
        </p:txBody>
      </p:sp>
      <p:sp>
        <p:nvSpPr>
          <p:cNvPr id="662" name="Google Shape;662;p93"/>
          <p:cNvSpPr txBox="1"/>
          <p:nvPr>
            <p:ph idx="1" type="body"/>
          </p:nvPr>
        </p:nvSpPr>
        <p:spPr>
          <a:xfrm>
            <a:off x="457200" y="1219200"/>
            <a:ext cx="8229600" cy="493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FF"/>
              </a:buClr>
              <a:buFont typeface="Arial"/>
              <a:buNone/>
            </a:pPr>
            <a:r>
              <a:t/>
            </a:r>
            <a:endParaRPr b="0" i="0" sz="3000" u="none" cap="none" strike="noStrike">
              <a:solidFill>
                <a:srgbClr val="0000FF"/>
              </a:solidFill>
              <a:latin typeface="Arial"/>
              <a:ea typeface="Arial"/>
              <a:cs typeface="Arial"/>
              <a:sym typeface="Arial"/>
            </a:endParaRPr>
          </a:p>
        </p:txBody>
      </p:sp>
      <p:pic>
        <p:nvPicPr>
          <p:cNvPr id="663" name="Google Shape;663;p93"/>
          <p:cNvPicPr preferRelativeResize="0"/>
          <p:nvPr/>
        </p:nvPicPr>
        <p:blipFill rotWithShape="1">
          <a:blip r:embed="rId3">
            <a:alphaModFix/>
          </a:blip>
          <a:srcRect b="47212" l="0" r="0" t="4108"/>
          <a:stretch/>
        </p:blipFill>
        <p:spPr>
          <a:xfrm>
            <a:off x="0" y="1143000"/>
            <a:ext cx="9093724" cy="5440150"/>
          </a:xfrm>
          <a:prstGeom prst="rect">
            <a:avLst/>
          </a:prstGeom>
          <a:noFill/>
          <a:ln>
            <a:noFill/>
          </a:ln>
        </p:spPr>
      </p:pic>
      <p:sp>
        <p:nvSpPr>
          <p:cNvPr id="664" name="Google Shape;664;p93"/>
          <p:cNvSpPr txBox="1"/>
          <p:nvPr/>
        </p:nvSpPr>
        <p:spPr>
          <a:xfrm>
            <a:off x="139950" y="6329100"/>
            <a:ext cx="2405999" cy="52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hlink"/>
              </a:buClr>
              <a:buFont typeface="Arial"/>
              <a:buNone/>
            </a:pPr>
            <a:r>
              <a:rPr b="0" i="0" lang="en" sz="1000" u="sng" cap="none" strike="noStrike">
                <a:solidFill>
                  <a:schemeClr val="hlink"/>
                </a:solidFill>
                <a:latin typeface="Arial"/>
                <a:ea typeface="Arial"/>
                <a:cs typeface="Arial"/>
                <a:sym typeface="Arial"/>
                <a:hlinkClick r:id="rId4"/>
              </a:rPr>
              <a:t>http://en.wikipedia.org/wiki/Wind_power</a:t>
            </a:r>
            <a:r>
              <a:rPr b="0" i="0" lang="en" sz="1000" u="none" cap="none" strike="noStrike">
                <a:solidFill>
                  <a:srgbClr val="000000"/>
                </a:solidFill>
                <a:latin typeface="Arial"/>
                <a:ea typeface="Arial"/>
                <a:cs typeface="Arial"/>
                <a:sym typeface="Arial"/>
              </a:rPr>
              <a:t>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8" name="Shape 668"/>
        <p:cNvGrpSpPr/>
        <p:nvPr/>
      </p:nvGrpSpPr>
      <p:grpSpPr>
        <a:xfrm>
          <a:off x="0" y="0"/>
          <a:ext cx="0" cy="0"/>
          <a:chOff x="0" y="0"/>
          <a:chExt cx="0" cy="0"/>
        </a:xfrm>
      </p:grpSpPr>
      <p:sp>
        <p:nvSpPr>
          <p:cNvPr id="669" name="Google Shape;669;p94"/>
          <p:cNvSpPr txBox="1"/>
          <p:nvPr>
            <p:ph idx="1" type="body"/>
          </p:nvPr>
        </p:nvSpPr>
        <p:spPr>
          <a:xfrm>
            <a:off x="457200" y="1219200"/>
            <a:ext cx="8229600" cy="4937700"/>
          </a:xfrm>
          <a:prstGeom prst="rect">
            <a:avLst/>
          </a:prstGeom>
          <a:noFill/>
          <a:ln>
            <a:noFill/>
          </a:ln>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Intermittence (wind, solar, wave, tidal, etc.)</a:t>
            </a:r>
            <a:endParaRPr/>
          </a:p>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Unpredictability or poor predictability.</a:t>
            </a:r>
            <a:endParaRPr/>
          </a:p>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Diffuseness or low energy density </a:t>
            </a:r>
            <a:endParaRPr/>
          </a:p>
          <a:p>
            <a:pPr indent="-381000" lvl="1" marL="914400" marR="0" rtl="0" algn="l">
              <a:lnSpc>
                <a:spcPct val="100000"/>
              </a:lnSpc>
              <a:spcBef>
                <a:spcPts val="0"/>
              </a:spcBef>
              <a:spcAft>
                <a:spcPts val="0"/>
              </a:spcAft>
              <a:buClr>
                <a:srgbClr val="000000"/>
              </a:buClr>
              <a:buSzPts val="1920"/>
              <a:buFont typeface="Courier New"/>
              <a:buChar char="o"/>
            </a:pPr>
            <a:r>
              <a:rPr b="0" i="0" lang="en" sz="2400" u="none" cap="none" strike="noStrike">
                <a:solidFill>
                  <a:schemeClr val="dk1"/>
                </a:solidFill>
                <a:latin typeface="Arial"/>
                <a:ea typeface="Arial"/>
                <a:cs typeface="Arial"/>
                <a:sym typeface="Arial"/>
              </a:rPr>
              <a:t>(e.g. daily average solar insolation in India ~ 4-7 KWh/m</a:t>
            </a:r>
            <a:r>
              <a:rPr b="0" baseline="30000" i="0" lang="en" sz="2400" u="none" cap="none" strike="noStrike">
                <a:solidFill>
                  <a:schemeClr val="dk1"/>
                </a:solidFill>
                <a:latin typeface="Arial"/>
                <a:ea typeface="Arial"/>
                <a:cs typeface="Arial"/>
                <a:sym typeface="Arial"/>
              </a:rPr>
              <a:t>2</a:t>
            </a:r>
            <a:r>
              <a:rPr b="0" i="0" lang="en" sz="2400" u="none" cap="none" strike="noStrike">
                <a:solidFill>
                  <a:schemeClr val="dk1"/>
                </a:solidFill>
                <a:latin typeface="Arial"/>
                <a:ea typeface="Arial"/>
                <a:cs typeface="Arial"/>
                <a:sym typeface="Arial"/>
              </a:rPr>
              <a:t>)</a:t>
            </a:r>
            <a:endParaRPr/>
          </a:p>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Lack of efficient and environmentally acceptable large-scale energy storage.</a:t>
            </a:r>
            <a:endParaRPr/>
          </a:p>
          <a:p>
            <a:pPr indent="-381000" lvl="1" marL="914400" marR="0" rtl="0" algn="l">
              <a:lnSpc>
                <a:spcPct val="100000"/>
              </a:lnSpc>
              <a:spcBef>
                <a:spcPts val="0"/>
              </a:spcBef>
              <a:spcAft>
                <a:spcPts val="0"/>
              </a:spcAft>
              <a:buClr>
                <a:srgbClr val="000000"/>
              </a:buClr>
              <a:buSzPts val="1920"/>
              <a:buFont typeface="Courier New"/>
              <a:buChar char="o"/>
            </a:pPr>
            <a:r>
              <a:rPr b="0" i="0" lang="en" sz="2400" u="none" cap="none" strike="noStrike">
                <a:solidFill>
                  <a:schemeClr val="dk1"/>
                </a:solidFill>
                <a:latin typeface="Arial"/>
                <a:ea typeface="Arial"/>
                <a:cs typeface="Arial"/>
                <a:sym typeface="Arial"/>
              </a:rPr>
              <a:t>E.g. batteries are not practical for a very large scale and most battery materials are harmful to the environment. </a:t>
            </a:r>
            <a:endParaRPr/>
          </a:p>
        </p:txBody>
      </p:sp>
      <p:sp>
        <p:nvSpPr>
          <p:cNvPr id="670" name="Google Shape;670;p94"/>
          <p:cNvSpPr txBox="1"/>
          <p:nvPr>
            <p:ph type="title"/>
          </p:nvPr>
        </p:nvSpPr>
        <p:spPr>
          <a:xfrm>
            <a:off x="457200" y="152400"/>
            <a:ext cx="8229600" cy="99059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1" i="0" lang="en" sz="3600" u="none" cap="none" strike="noStrike">
                <a:solidFill>
                  <a:srgbClr val="C73C39"/>
                </a:solidFill>
                <a:latin typeface="Arial"/>
                <a:ea typeface="Arial"/>
                <a:cs typeface="Arial"/>
                <a:sym typeface="Arial"/>
              </a:rPr>
              <a:t>Main Barriers for Renewable Energy</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4" name="Shape 674"/>
        <p:cNvGrpSpPr/>
        <p:nvPr/>
      </p:nvGrpSpPr>
      <p:grpSpPr>
        <a:xfrm>
          <a:off x="0" y="0"/>
          <a:ext cx="0" cy="0"/>
          <a:chOff x="0" y="0"/>
          <a:chExt cx="0" cy="0"/>
        </a:xfrm>
      </p:grpSpPr>
      <p:sp>
        <p:nvSpPr>
          <p:cNvPr id="675" name="Google Shape;675;p95"/>
          <p:cNvSpPr txBox="1"/>
          <p:nvPr>
            <p:ph idx="1" type="body"/>
          </p:nvPr>
        </p:nvSpPr>
        <p:spPr>
          <a:xfrm>
            <a:off x="81850" y="1219200"/>
            <a:ext cx="8952899" cy="5638800"/>
          </a:xfrm>
          <a:prstGeom prst="rect">
            <a:avLst/>
          </a:prstGeom>
          <a:noFill/>
          <a:ln>
            <a:noFill/>
          </a:ln>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FF"/>
                </a:solidFill>
                <a:latin typeface="Arial"/>
                <a:ea typeface="Arial"/>
                <a:cs typeface="Arial"/>
                <a:sym typeface="Arial"/>
              </a:rPr>
              <a:t>Commercial and governmental policy factors make it difficult for any alternative energy form to compete.  </a:t>
            </a:r>
            <a:endParaRPr/>
          </a:p>
          <a:p>
            <a:pPr indent="-381000" lvl="1" marL="914400" marR="0" rtl="0" algn="l">
              <a:lnSpc>
                <a:spcPct val="100000"/>
              </a:lnSpc>
              <a:spcBef>
                <a:spcPts val="0"/>
              </a:spcBef>
              <a:spcAft>
                <a:spcPts val="0"/>
              </a:spcAft>
              <a:buClr>
                <a:srgbClr val="000000"/>
              </a:buClr>
              <a:buSzPts val="1920"/>
              <a:buFont typeface="Courier New"/>
              <a:buChar char="o"/>
            </a:pPr>
            <a:r>
              <a:rPr b="0" i="0" lang="en" sz="2400" u="none" cap="none" strike="noStrike">
                <a:solidFill>
                  <a:schemeClr val="dk1"/>
                </a:solidFill>
                <a:latin typeface="Arial"/>
                <a:ea typeface="Arial"/>
                <a:cs typeface="Arial"/>
                <a:sym typeface="Arial"/>
              </a:rPr>
              <a:t>e.g. government subsidies and support for conventional energy (fossil fuels and nuclear).</a:t>
            </a:r>
            <a:endParaRPr/>
          </a:p>
          <a:p>
            <a:pPr indent="-381000" lvl="1" marL="914400" marR="0" rtl="0" algn="l">
              <a:lnSpc>
                <a:spcPct val="100000"/>
              </a:lnSpc>
              <a:spcBef>
                <a:spcPts val="0"/>
              </a:spcBef>
              <a:spcAft>
                <a:spcPts val="0"/>
              </a:spcAft>
              <a:buClr>
                <a:srgbClr val="000000"/>
              </a:buClr>
              <a:buSzPts val="2080"/>
              <a:buFont typeface="Courier New"/>
              <a:buChar char="o"/>
            </a:pPr>
            <a:r>
              <a:rPr b="0" i="0" lang="en" sz="2400" u="none" cap="none" strike="noStrike">
                <a:solidFill>
                  <a:schemeClr val="dk1"/>
                </a:solidFill>
                <a:latin typeface="Arial"/>
                <a:ea typeface="Arial"/>
                <a:cs typeface="Arial"/>
                <a:sym typeface="Arial"/>
              </a:rPr>
              <a:t>Fossil-fuel subsidies ($550 bi. in 2013) – </a:t>
            </a:r>
            <a:r>
              <a:rPr b="0" i="0" lang="en" sz="2600" u="sng" cap="none" strike="noStrike">
                <a:solidFill>
                  <a:schemeClr val="dk1"/>
                </a:solidFill>
                <a:latin typeface="Arial"/>
                <a:ea typeface="Arial"/>
                <a:cs typeface="Arial"/>
                <a:sym typeface="Arial"/>
              </a:rPr>
              <a:t>more than four-times those to renewable energy</a:t>
            </a:r>
            <a:r>
              <a:rPr b="0" i="0" lang="en" sz="2400" u="none" cap="none" strike="noStrike">
                <a:solidFill>
                  <a:schemeClr val="dk1"/>
                </a:solidFill>
                <a:latin typeface="Arial"/>
                <a:ea typeface="Arial"/>
                <a:cs typeface="Arial"/>
                <a:sym typeface="Arial"/>
              </a:rPr>
              <a:t> – are holding back investment in efficiency and renewables. --</a:t>
            </a:r>
            <a:r>
              <a:rPr b="0" i="0" lang="en" sz="2400" u="sng" cap="none" strike="noStrike">
                <a:solidFill>
                  <a:schemeClr val="hlink"/>
                </a:solidFill>
                <a:latin typeface="Arial"/>
                <a:ea typeface="Arial"/>
                <a:cs typeface="Arial"/>
                <a:sym typeface="Arial"/>
                <a:hlinkClick r:id="rId3"/>
              </a:rPr>
              <a:t>World Energy Outlook 2014 </a:t>
            </a:r>
            <a:endParaRPr/>
          </a:p>
          <a:p>
            <a:pPr indent="-381000" lvl="1" marL="914400" marR="0" rtl="0" algn="l">
              <a:lnSpc>
                <a:spcPct val="100000"/>
              </a:lnSpc>
              <a:spcBef>
                <a:spcPts val="0"/>
              </a:spcBef>
              <a:spcAft>
                <a:spcPts val="0"/>
              </a:spcAft>
              <a:buClr>
                <a:srgbClr val="000000"/>
              </a:buClr>
              <a:buSzPts val="1920"/>
              <a:buFont typeface="Courier New"/>
              <a:buChar char="o"/>
            </a:pPr>
            <a:r>
              <a:rPr b="0" i="0" lang="en" sz="2400" u="none" cap="none" strike="noStrike">
                <a:solidFill>
                  <a:schemeClr val="dk1"/>
                </a:solidFill>
                <a:latin typeface="Arial"/>
                <a:ea typeface="Arial"/>
                <a:cs typeface="Arial"/>
                <a:sym typeface="Arial"/>
              </a:rPr>
              <a:t>Socio-environmental costs of conventional energy forms are not internalized. </a:t>
            </a:r>
            <a:endParaRPr/>
          </a:p>
          <a:p>
            <a:pPr indent="-381000" lvl="1" marL="914400" marR="0" rtl="0" algn="l">
              <a:lnSpc>
                <a:spcPct val="100000"/>
              </a:lnSpc>
              <a:spcBef>
                <a:spcPts val="0"/>
              </a:spcBef>
              <a:spcAft>
                <a:spcPts val="0"/>
              </a:spcAft>
              <a:buClr>
                <a:srgbClr val="000000"/>
              </a:buClr>
              <a:buSzPts val="1920"/>
              <a:buFont typeface="Courier New"/>
              <a:buChar char="o"/>
            </a:pPr>
            <a:r>
              <a:rPr b="0" i="0" lang="en" sz="2400" u="none" cap="none" strike="noStrike">
                <a:solidFill>
                  <a:schemeClr val="dk1"/>
                </a:solidFill>
                <a:latin typeface="Arial"/>
                <a:ea typeface="Arial"/>
                <a:cs typeface="Arial"/>
                <a:sym typeface="Arial"/>
              </a:rPr>
              <a:t>i.e. the price we pay for it does not include the socio-environmental damage it causes.</a:t>
            </a:r>
            <a:endParaRPr/>
          </a:p>
          <a:p>
            <a:pPr indent="0" lvl="0" marL="0" marR="0" rtl="0" algn="l">
              <a:lnSpc>
                <a:spcPct val="100000"/>
              </a:lnSpc>
              <a:spcBef>
                <a:spcPts val="0"/>
              </a:spcBef>
              <a:spcAft>
                <a:spcPts val="0"/>
              </a:spcAft>
              <a:buClr>
                <a:srgbClr val="0000FF"/>
              </a:buClr>
              <a:buFont typeface="Arial"/>
              <a:buNone/>
            </a:pPr>
            <a:r>
              <a:t/>
            </a:r>
            <a:endParaRPr b="0" i="0" sz="3000" u="none" cap="none" strike="noStrike">
              <a:solidFill>
                <a:srgbClr val="0000FF"/>
              </a:solidFill>
              <a:latin typeface="Arial"/>
              <a:ea typeface="Arial"/>
              <a:cs typeface="Arial"/>
              <a:sym typeface="Arial"/>
            </a:endParaRPr>
          </a:p>
        </p:txBody>
      </p:sp>
      <p:sp>
        <p:nvSpPr>
          <p:cNvPr id="676" name="Google Shape;676;p95"/>
          <p:cNvSpPr txBox="1"/>
          <p:nvPr>
            <p:ph type="title"/>
          </p:nvPr>
        </p:nvSpPr>
        <p:spPr>
          <a:xfrm>
            <a:off x="457200" y="152400"/>
            <a:ext cx="8229600" cy="99059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1" i="0" lang="en" sz="3600" u="none" cap="none" strike="noStrike">
                <a:solidFill>
                  <a:srgbClr val="C73C39"/>
                </a:solidFill>
                <a:latin typeface="Arial"/>
                <a:ea typeface="Arial"/>
                <a:cs typeface="Arial"/>
                <a:sym typeface="Arial"/>
              </a:rPr>
              <a:t>Main Barriers for Renewable Energy</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0" name="Shape 680"/>
        <p:cNvGrpSpPr/>
        <p:nvPr/>
      </p:nvGrpSpPr>
      <p:grpSpPr>
        <a:xfrm>
          <a:off x="0" y="0"/>
          <a:ext cx="0" cy="0"/>
          <a:chOff x="0" y="0"/>
          <a:chExt cx="0" cy="0"/>
        </a:xfrm>
      </p:grpSpPr>
      <p:sp>
        <p:nvSpPr>
          <p:cNvPr id="681" name="Google Shape;681;p96"/>
          <p:cNvSpPr txBox="1"/>
          <p:nvPr>
            <p:ph type="title"/>
          </p:nvPr>
        </p:nvSpPr>
        <p:spPr>
          <a:xfrm>
            <a:off x="457200" y="152400"/>
            <a:ext cx="8229600" cy="99059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1" i="0" lang="en" sz="3600" u="none" cap="none" strike="noStrike">
                <a:solidFill>
                  <a:srgbClr val="C73C39"/>
                </a:solidFill>
                <a:latin typeface="Arial"/>
                <a:ea typeface="Arial"/>
                <a:cs typeface="Arial"/>
                <a:sym typeface="Arial"/>
              </a:rPr>
              <a:t>Main Barriers for Renewable Energy</a:t>
            </a:r>
            <a:endParaRPr/>
          </a:p>
        </p:txBody>
      </p:sp>
      <p:sp>
        <p:nvSpPr>
          <p:cNvPr id="682" name="Google Shape;682;p96"/>
          <p:cNvSpPr txBox="1"/>
          <p:nvPr>
            <p:ph idx="1" type="body"/>
          </p:nvPr>
        </p:nvSpPr>
        <p:spPr>
          <a:xfrm>
            <a:off x="457200" y="1219200"/>
            <a:ext cx="8229600" cy="4937700"/>
          </a:xfrm>
          <a:prstGeom prst="rect">
            <a:avLst/>
          </a:prstGeom>
          <a:noFill/>
          <a:ln>
            <a:noFill/>
          </a:ln>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chemeClr val="dk1"/>
              </a:buClr>
              <a:buSzPts val="3000"/>
              <a:buFont typeface="Arial"/>
              <a:buChar char="●"/>
            </a:pPr>
            <a:r>
              <a:rPr b="0" i="0" lang="en" sz="3000" u="none" cap="none" strike="noStrike">
                <a:solidFill>
                  <a:srgbClr val="0000FF"/>
                </a:solidFill>
                <a:latin typeface="Arial"/>
                <a:ea typeface="Arial"/>
                <a:cs typeface="Arial"/>
                <a:sym typeface="Arial"/>
              </a:rPr>
              <a:t>Poor grid capability to handle high variability of renewables. </a:t>
            </a:r>
            <a:endParaRPr/>
          </a:p>
          <a:p>
            <a:pPr indent="-381000" lvl="1" marL="914400" marR="0" rtl="0" algn="l">
              <a:lnSpc>
                <a:spcPct val="100000"/>
              </a:lnSpc>
              <a:spcBef>
                <a:spcPts val="0"/>
              </a:spcBef>
              <a:spcAft>
                <a:spcPts val="0"/>
              </a:spcAft>
              <a:buClr>
                <a:schemeClr val="dk1"/>
              </a:buClr>
              <a:buSzPts val="1920"/>
              <a:buFont typeface="Courier New"/>
              <a:buChar char="o"/>
            </a:pPr>
            <a:r>
              <a:rPr b="0" i="0" lang="en" sz="2400" u="none" cap="none" strike="noStrike">
                <a:solidFill>
                  <a:schemeClr val="dk1"/>
                </a:solidFill>
                <a:latin typeface="Arial"/>
                <a:ea typeface="Arial"/>
                <a:cs typeface="Arial"/>
                <a:sym typeface="Arial"/>
              </a:rPr>
              <a:t>Better wind and weather prediction models; more locations and hourly prediction.</a:t>
            </a:r>
            <a:endParaRPr/>
          </a:p>
          <a:p>
            <a:pPr indent="-381000" lvl="1" marL="914400" marR="0" rtl="0" algn="l">
              <a:lnSpc>
                <a:spcPct val="100000"/>
              </a:lnSpc>
              <a:spcBef>
                <a:spcPts val="0"/>
              </a:spcBef>
              <a:spcAft>
                <a:spcPts val="0"/>
              </a:spcAft>
              <a:buClr>
                <a:schemeClr val="dk1"/>
              </a:buClr>
              <a:buSzPts val="1920"/>
              <a:buFont typeface="Courier New"/>
              <a:buChar char="o"/>
            </a:pPr>
            <a:r>
              <a:rPr b="0" i="0" lang="en" sz="2400" u="none" cap="none" strike="noStrike">
                <a:solidFill>
                  <a:schemeClr val="dk1"/>
                </a:solidFill>
                <a:latin typeface="Arial"/>
                <a:ea typeface="Arial"/>
                <a:cs typeface="Arial"/>
                <a:sym typeface="Arial"/>
              </a:rPr>
              <a:t>Limited capability of infrastructure to enable inter-state transfers.</a:t>
            </a:r>
            <a:endParaRPr/>
          </a:p>
          <a:p>
            <a:pPr indent="-381000" lvl="1" marL="914400" marR="0" rtl="0" algn="l">
              <a:lnSpc>
                <a:spcPct val="100000"/>
              </a:lnSpc>
              <a:spcBef>
                <a:spcPts val="0"/>
              </a:spcBef>
              <a:spcAft>
                <a:spcPts val="0"/>
              </a:spcAft>
              <a:buClr>
                <a:schemeClr val="dk1"/>
              </a:buClr>
              <a:buSzPts val="1920"/>
              <a:buFont typeface="Courier New"/>
              <a:buChar char="o"/>
            </a:pPr>
            <a:r>
              <a:rPr b="0" i="0" lang="en" sz="2400" u="none" cap="none" strike="noStrike">
                <a:solidFill>
                  <a:schemeClr val="dk1"/>
                </a:solidFill>
                <a:latin typeface="Arial"/>
                <a:ea typeface="Arial"/>
                <a:cs typeface="Arial"/>
                <a:sym typeface="Arial"/>
              </a:rPr>
              <a:t>Smart-grids to enable load balancing. </a:t>
            </a:r>
            <a:endParaRPr/>
          </a:p>
          <a:p>
            <a:pPr indent="0" lvl="0" marL="0" marR="0" rtl="0" algn="l">
              <a:lnSpc>
                <a:spcPct val="100000"/>
              </a:lnSpc>
              <a:spcBef>
                <a:spcPts val="0"/>
              </a:spcBef>
              <a:spcAft>
                <a:spcPts val="0"/>
              </a:spcAft>
              <a:buClr>
                <a:schemeClr val="dk1"/>
              </a:buClr>
              <a:buFont typeface="Arial"/>
              <a:buNone/>
            </a:pPr>
            <a:r>
              <a:t/>
            </a:r>
            <a:endParaRPr b="0" i="0" sz="30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rgbClr val="0000FF"/>
              </a:buClr>
              <a:buFont typeface="Arial"/>
              <a:buNone/>
            </a:pPr>
            <a:r>
              <a:t/>
            </a:r>
            <a:endParaRPr b="0" i="0" sz="3000" u="none" cap="none" strike="noStrike">
              <a:solidFill>
                <a:srgbClr val="0000FF"/>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6" name="Shape 686"/>
        <p:cNvGrpSpPr/>
        <p:nvPr/>
      </p:nvGrpSpPr>
      <p:grpSpPr>
        <a:xfrm>
          <a:off x="0" y="0"/>
          <a:ext cx="0" cy="0"/>
          <a:chOff x="0" y="0"/>
          <a:chExt cx="0" cy="0"/>
        </a:xfrm>
      </p:grpSpPr>
      <p:sp>
        <p:nvSpPr>
          <p:cNvPr id="687" name="Google Shape;687;p97"/>
          <p:cNvSpPr txBox="1"/>
          <p:nvPr>
            <p:ph type="title"/>
          </p:nvPr>
        </p:nvSpPr>
        <p:spPr>
          <a:xfrm>
            <a:off x="220250" y="122250"/>
            <a:ext cx="8618999" cy="76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1105B1"/>
              </a:buClr>
              <a:buFont typeface="Arial"/>
              <a:buNone/>
            </a:pPr>
            <a:r>
              <a:t/>
            </a:r>
            <a:endParaRPr b="1" i="0" sz="3600" u="none" cap="none" strike="noStrike">
              <a:solidFill>
                <a:srgbClr val="1105B1"/>
              </a:solidFill>
              <a:latin typeface="Arial"/>
              <a:ea typeface="Arial"/>
              <a:cs typeface="Arial"/>
              <a:sym typeface="Arial"/>
            </a:endParaRPr>
          </a:p>
        </p:txBody>
      </p:sp>
      <p:sp>
        <p:nvSpPr>
          <p:cNvPr id="688" name="Google Shape;688;p97"/>
          <p:cNvSpPr txBox="1"/>
          <p:nvPr>
            <p:ph idx="1" type="body"/>
          </p:nvPr>
        </p:nvSpPr>
        <p:spPr>
          <a:xfrm>
            <a:off x="46500" y="985200"/>
            <a:ext cx="9043800" cy="558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73763"/>
              </a:buClr>
              <a:buFont typeface="Arial"/>
              <a:buNone/>
            </a:pPr>
            <a:r>
              <a:t/>
            </a:r>
            <a:endParaRPr b="0" i="0" sz="2800" u="none" cap="none" strike="noStrike">
              <a:solidFill>
                <a:srgbClr val="073763"/>
              </a:solidFill>
              <a:latin typeface="Arial"/>
              <a:ea typeface="Arial"/>
              <a:cs typeface="Arial"/>
              <a:sym typeface="Arial"/>
            </a:endParaRPr>
          </a:p>
        </p:txBody>
      </p:sp>
      <p:sp>
        <p:nvSpPr>
          <p:cNvPr id="689" name="Google Shape;689;p97"/>
          <p:cNvSpPr/>
          <p:nvPr/>
        </p:nvSpPr>
        <p:spPr>
          <a:xfrm>
            <a:off x="1295400" y="6550223"/>
            <a:ext cx="4411785"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http://esm.versar.com/pprp/ceir15/images/Box_4c.jpg</a:t>
            </a:r>
            <a:endParaRPr b="0" i="0" sz="1400" u="none" cap="none" strike="noStrike">
              <a:solidFill>
                <a:srgbClr val="000000"/>
              </a:solidFill>
              <a:latin typeface="Arial"/>
              <a:ea typeface="Arial"/>
              <a:cs typeface="Arial"/>
              <a:sym typeface="Arial"/>
            </a:endParaRPr>
          </a:p>
        </p:txBody>
      </p:sp>
      <p:pic>
        <p:nvPicPr>
          <p:cNvPr descr="DemandResponse.jpg" id="690" name="Google Shape;690;p97"/>
          <p:cNvPicPr preferRelativeResize="0"/>
          <p:nvPr/>
        </p:nvPicPr>
        <p:blipFill rotWithShape="1">
          <a:blip r:embed="rId3">
            <a:alphaModFix/>
          </a:blip>
          <a:srcRect b="0" l="0" r="0" t="0"/>
          <a:stretch/>
        </p:blipFill>
        <p:spPr>
          <a:xfrm>
            <a:off x="0" y="0"/>
            <a:ext cx="9144000" cy="66294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4" name="Shape 694"/>
        <p:cNvGrpSpPr/>
        <p:nvPr/>
      </p:nvGrpSpPr>
      <p:grpSpPr>
        <a:xfrm>
          <a:off x="0" y="0"/>
          <a:ext cx="0" cy="0"/>
          <a:chOff x="0" y="0"/>
          <a:chExt cx="0" cy="0"/>
        </a:xfrm>
      </p:grpSpPr>
      <p:sp>
        <p:nvSpPr>
          <p:cNvPr id="695" name="Google Shape;695;p98"/>
          <p:cNvSpPr txBox="1"/>
          <p:nvPr>
            <p:ph type="title"/>
          </p:nvPr>
        </p:nvSpPr>
        <p:spPr>
          <a:xfrm>
            <a:off x="220250" y="122250"/>
            <a:ext cx="8618999" cy="76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1105B1"/>
              </a:buClr>
              <a:buFont typeface="Arial"/>
              <a:buNone/>
            </a:pPr>
            <a:r>
              <a:rPr b="1" i="0" lang="en" sz="3600" u="none" cap="none" strike="noStrike">
                <a:solidFill>
                  <a:srgbClr val="1105B1"/>
                </a:solidFill>
                <a:latin typeface="Arial"/>
                <a:ea typeface="Arial"/>
                <a:cs typeface="Arial"/>
                <a:sym typeface="Arial"/>
              </a:rPr>
              <a:t>Daily Load Curve</a:t>
            </a:r>
            <a:endParaRPr b="1" i="0" sz="3600" u="none" cap="none" strike="noStrike">
              <a:solidFill>
                <a:srgbClr val="1105B1"/>
              </a:solidFill>
              <a:latin typeface="Arial"/>
              <a:ea typeface="Arial"/>
              <a:cs typeface="Arial"/>
              <a:sym typeface="Arial"/>
            </a:endParaRPr>
          </a:p>
        </p:txBody>
      </p:sp>
      <p:sp>
        <p:nvSpPr>
          <p:cNvPr id="696" name="Google Shape;696;p98"/>
          <p:cNvSpPr txBox="1"/>
          <p:nvPr>
            <p:ph idx="1" type="body"/>
          </p:nvPr>
        </p:nvSpPr>
        <p:spPr>
          <a:xfrm>
            <a:off x="46500" y="5943600"/>
            <a:ext cx="9043800" cy="62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73763"/>
              </a:buClr>
              <a:buFont typeface="Arial"/>
              <a:buNone/>
            </a:pPr>
            <a:r>
              <a:rPr b="0" i="0" lang="en" sz="1000" u="none" cap="none" strike="noStrike">
                <a:solidFill>
                  <a:srgbClr val="073763"/>
                </a:solidFill>
                <a:latin typeface="Arial"/>
                <a:ea typeface="Arial"/>
                <a:cs typeface="Arial"/>
                <a:sym typeface="Arial"/>
              </a:rPr>
              <a:t>http://2.bp.blogspot.com/-U2QR-p1gmgg/UWJSnefKJTI/AAAAAAAAHas/0pSiyLK4i1k/s1600/Electricity_Daily_Load_Curve_upto_2007_Sri_Lanka_Consumer_Electricity_Tariff_Need_is_for_a_Long_Term_Vision_Eng_Parakrama_Jayasinghe.JPG</a:t>
            </a:r>
            <a:endParaRPr b="0" i="0" sz="1000" u="none" cap="none" strike="noStrike">
              <a:solidFill>
                <a:srgbClr val="073763"/>
              </a:solidFill>
              <a:latin typeface="Arial"/>
              <a:ea typeface="Arial"/>
              <a:cs typeface="Arial"/>
              <a:sym typeface="Arial"/>
            </a:endParaRPr>
          </a:p>
        </p:txBody>
      </p:sp>
      <p:pic>
        <p:nvPicPr>
          <p:cNvPr descr="LoadCurveSriLanka.JPG" id="697" name="Google Shape;697;p98"/>
          <p:cNvPicPr preferRelativeResize="0"/>
          <p:nvPr/>
        </p:nvPicPr>
        <p:blipFill rotWithShape="1">
          <a:blip r:embed="rId3">
            <a:alphaModFix/>
          </a:blip>
          <a:srcRect b="0" l="0" r="0" t="0"/>
          <a:stretch/>
        </p:blipFill>
        <p:spPr>
          <a:xfrm>
            <a:off x="533400" y="904874"/>
            <a:ext cx="7658100" cy="534051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Times New Roman"/>
              <a:buNone/>
            </a:pPr>
            <a:r>
              <a:rPr b="1" i="0" lang="en" sz="4000" u="none" cap="none" strike="noStrike">
                <a:solidFill>
                  <a:srgbClr val="800000"/>
                </a:solidFill>
                <a:latin typeface="Times New Roman"/>
                <a:ea typeface="Times New Roman"/>
                <a:cs typeface="Times New Roman"/>
                <a:sym typeface="Times New Roman"/>
              </a:rPr>
              <a:t>Carbon Content of Fuels</a:t>
            </a:r>
            <a:endParaRPr/>
          </a:p>
        </p:txBody>
      </p:sp>
      <p:sp>
        <p:nvSpPr>
          <p:cNvPr id="103" name="Google Shape;103;p18"/>
          <p:cNvSpPr txBox="1"/>
          <p:nvPr>
            <p:ph idx="1" type="body"/>
          </p:nvPr>
        </p:nvSpPr>
        <p:spPr>
          <a:xfrm>
            <a:off x="46500" y="985200"/>
            <a:ext cx="9043800" cy="5582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450"/>
              <a:buFont typeface="Arial"/>
              <a:buChar char="●"/>
            </a:pPr>
            <a:r>
              <a:rPr b="1" i="0" lang="en" sz="2400" u="none" cap="none" strike="noStrike">
                <a:solidFill>
                  <a:schemeClr val="dk1"/>
                </a:solidFill>
                <a:latin typeface="Times New Roman"/>
                <a:ea typeface="Times New Roman"/>
                <a:cs typeface="Times New Roman"/>
                <a:sym typeface="Times New Roman"/>
              </a:rPr>
              <a:t>Coal</a:t>
            </a:r>
            <a:r>
              <a:rPr b="0" i="0" lang="en" sz="2400" u="none" cap="none" strike="noStrike">
                <a:solidFill>
                  <a:schemeClr val="dk1"/>
                </a:solidFill>
                <a:latin typeface="Times New Roman"/>
                <a:ea typeface="Times New Roman"/>
                <a:cs typeface="Times New Roman"/>
                <a:sym typeface="Times New Roman"/>
              </a:rPr>
              <a:t> (average) = 25.4 metric tonnes C/TJ</a:t>
            </a:r>
            <a:endParaRPr/>
          </a:p>
          <a:p>
            <a:pPr indent="-285750" lvl="1" marL="742950" marR="0" rtl="0" algn="l">
              <a:lnSpc>
                <a:spcPct val="100000"/>
              </a:lnSpc>
              <a:spcBef>
                <a:spcPts val="480"/>
              </a:spcBef>
              <a:spcAft>
                <a:spcPts val="0"/>
              </a:spcAft>
              <a:buClr>
                <a:schemeClr val="dk1"/>
              </a:buClr>
              <a:buSzPts val="1450"/>
              <a:buFont typeface="Arial"/>
              <a:buChar char="●"/>
            </a:pPr>
            <a:r>
              <a:rPr b="0" i="0" lang="en" sz="2400" u="none" cap="none" strike="noStrike">
                <a:solidFill>
                  <a:schemeClr val="dk1"/>
                </a:solidFill>
                <a:latin typeface="Times New Roman"/>
                <a:ea typeface="Times New Roman"/>
                <a:cs typeface="Times New Roman"/>
                <a:sym typeface="Times New Roman"/>
              </a:rPr>
              <a:t>1.0 metric tonne </a:t>
            </a:r>
            <a:r>
              <a:rPr b="1" i="0" lang="en" sz="2400" u="none" cap="none" strike="noStrike">
                <a:solidFill>
                  <a:schemeClr val="dk1"/>
                </a:solidFill>
                <a:latin typeface="Times New Roman"/>
                <a:ea typeface="Times New Roman"/>
                <a:cs typeface="Times New Roman"/>
                <a:sym typeface="Times New Roman"/>
              </a:rPr>
              <a:t>coal</a:t>
            </a:r>
            <a:r>
              <a:rPr b="0" i="0" lang="en" sz="2400" u="none" cap="none" strike="noStrike">
                <a:solidFill>
                  <a:schemeClr val="dk1"/>
                </a:solidFill>
                <a:latin typeface="Times New Roman"/>
                <a:ea typeface="Times New Roman"/>
                <a:cs typeface="Times New Roman"/>
                <a:sym typeface="Times New Roman"/>
              </a:rPr>
              <a:t> = 746 kg carbon </a:t>
            </a:r>
            <a:endParaRPr/>
          </a:p>
          <a:p>
            <a:pPr indent="-342900" lvl="0" marL="342900" marR="0" rtl="0" algn="l">
              <a:lnSpc>
                <a:spcPct val="100000"/>
              </a:lnSpc>
              <a:spcBef>
                <a:spcPts val="480"/>
              </a:spcBef>
              <a:spcAft>
                <a:spcPts val="0"/>
              </a:spcAft>
              <a:buClr>
                <a:schemeClr val="dk1"/>
              </a:buClr>
              <a:buSzPts val="1450"/>
              <a:buFont typeface="Arial"/>
              <a:buChar char="●"/>
            </a:pPr>
            <a:r>
              <a:rPr b="1" i="0" lang="en" sz="2400" u="none" cap="none" strike="noStrike">
                <a:solidFill>
                  <a:schemeClr val="dk1"/>
                </a:solidFill>
                <a:latin typeface="Times New Roman"/>
                <a:ea typeface="Times New Roman"/>
                <a:cs typeface="Times New Roman"/>
                <a:sym typeface="Times New Roman"/>
              </a:rPr>
              <a:t>Oil</a:t>
            </a:r>
            <a:r>
              <a:rPr b="0" i="0" lang="en" sz="2400" u="none" cap="none" strike="noStrike">
                <a:solidFill>
                  <a:schemeClr val="dk1"/>
                </a:solidFill>
                <a:latin typeface="Times New Roman"/>
                <a:ea typeface="Times New Roman"/>
                <a:cs typeface="Times New Roman"/>
                <a:sym typeface="Times New Roman"/>
              </a:rPr>
              <a:t> (average) = 19.9 metric tonnes C / TJ </a:t>
            </a:r>
            <a:endParaRPr/>
          </a:p>
          <a:p>
            <a:pPr indent="-342900" lvl="0" marL="342900" marR="0" rtl="0" algn="l">
              <a:lnSpc>
                <a:spcPct val="100000"/>
              </a:lnSpc>
              <a:spcBef>
                <a:spcPts val="480"/>
              </a:spcBef>
              <a:spcAft>
                <a:spcPts val="0"/>
              </a:spcAft>
              <a:buClr>
                <a:schemeClr val="dk1"/>
              </a:buClr>
              <a:buSzPts val="1450"/>
              <a:buFont typeface="Arial"/>
              <a:buChar char="●"/>
            </a:pPr>
            <a:r>
              <a:rPr b="0" i="0" lang="en" sz="2400" u="none" cap="none" strike="noStrike">
                <a:solidFill>
                  <a:schemeClr val="dk1"/>
                </a:solidFill>
                <a:latin typeface="Times New Roman"/>
                <a:ea typeface="Times New Roman"/>
                <a:cs typeface="Times New Roman"/>
                <a:sym typeface="Times New Roman"/>
              </a:rPr>
              <a:t>1.0 US gallon </a:t>
            </a:r>
            <a:r>
              <a:rPr b="1" i="0" lang="en" sz="2400" u="none" cap="none" strike="noStrike">
                <a:solidFill>
                  <a:schemeClr val="dk1"/>
                </a:solidFill>
                <a:latin typeface="Times New Roman"/>
                <a:ea typeface="Times New Roman"/>
                <a:cs typeface="Times New Roman"/>
                <a:sym typeface="Times New Roman"/>
              </a:rPr>
              <a:t>gasoline</a:t>
            </a:r>
            <a:r>
              <a:rPr b="0" i="0" lang="en" sz="2400" u="none" cap="none" strike="noStrike">
                <a:solidFill>
                  <a:schemeClr val="dk1"/>
                </a:solidFill>
                <a:latin typeface="Times New Roman"/>
                <a:ea typeface="Times New Roman"/>
                <a:cs typeface="Times New Roman"/>
                <a:sym typeface="Times New Roman"/>
              </a:rPr>
              <a:t> (0.833 Imperial gallon, 3.79 liter) = 2.42 kg carbon </a:t>
            </a:r>
            <a:endParaRPr/>
          </a:p>
          <a:p>
            <a:pPr indent="-342900" lvl="0" marL="342900" marR="0" rtl="0" algn="l">
              <a:lnSpc>
                <a:spcPct val="100000"/>
              </a:lnSpc>
              <a:spcBef>
                <a:spcPts val="480"/>
              </a:spcBef>
              <a:spcAft>
                <a:spcPts val="0"/>
              </a:spcAft>
              <a:buClr>
                <a:schemeClr val="dk1"/>
              </a:buClr>
              <a:buSzPts val="1450"/>
              <a:buFont typeface="Arial"/>
              <a:buChar char="●"/>
            </a:pPr>
            <a:r>
              <a:rPr b="0" i="0" lang="en" sz="2400" u="none" cap="none" strike="noStrike">
                <a:solidFill>
                  <a:schemeClr val="dk1"/>
                </a:solidFill>
                <a:latin typeface="Times New Roman"/>
                <a:ea typeface="Times New Roman"/>
                <a:cs typeface="Times New Roman"/>
                <a:sym typeface="Times New Roman"/>
              </a:rPr>
              <a:t>1.0 US gallon </a:t>
            </a:r>
            <a:r>
              <a:rPr b="1" i="0" lang="en" sz="2400" u="none" cap="none" strike="noStrike">
                <a:solidFill>
                  <a:schemeClr val="dk1"/>
                </a:solidFill>
                <a:latin typeface="Times New Roman"/>
                <a:ea typeface="Times New Roman"/>
                <a:cs typeface="Times New Roman"/>
                <a:sym typeface="Times New Roman"/>
              </a:rPr>
              <a:t>diesel/fuel oil</a:t>
            </a:r>
            <a:r>
              <a:rPr b="0" i="0" lang="en" sz="2400" u="none" cap="none" strike="noStrike">
                <a:solidFill>
                  <a:schemeClr val="dk1"/>
                </a:solidFill>
                <a:latin typeface="Times New Roman"/>
                <a:ea typeface="Times New Roman"/>
                <a:cs typeface="Times New Roman"/>
                <a:sym typeface="Times New Roman"/>
              </a:rPr>
              <a:t> (0.833 Imperial gallon, 3.79 liter) = 2.77 kg carbon </a:t>
            </a:r>
            <a:endParaRPr/>
          </a:p>
          <a:p>
            <a:pPr indent="-342900" lvl="0" marL="342900" marR="0" rtl="0" algn="l">
              <a:lnSpc>
                <a:spcPct val="100000"/>
              </a:lnSpc>
              <a:spcBef>
                <a:spcPts val="480"/>
              </a:spcBef>
              <a:spcAft>
                <a:spcPts val="0"/>
              </a:spcAft>
              <a:buClr>
                <a:schemeClr val="dk1"/>
              </a:buClr>
              <a:buSzPts val="1450"/>
              <a:buFont typeface="Arial"/>
              <a:buChar char="●"/>
            </a:pPr>
            <a:r>
              <a:rPr b="1" i="0" lang="en" sz="2400" u="none" cap="none" strike="noStrike">
                <a:solidFill>
                  <a:schemeClr val="dk1"/>
                </a:solidFill>
                <a:latin typeface="Times New Roman"/>
                <a:ea typeface="Times New Roman"/>
                <a:cs typeface="Times New Roman"/>
                <a:sym typeface="Times New Roman"/>
              </a:rPr>
              <a:t>Natural gas (methane)</a:t>
            </a:r>
            <a:r>
              <a:rPr b="0" i="0" lang="en" sz="2400" u="none" cap="none" strike="noStrike">
                <a:solidFill>
                  <a:schemeClr val="dk1"/>
                </a:solidFill>
                <a:latin typeface="Times New Roman"/>
                <a:ea typeface="Times New Roman"/>
                <a:cs typeface="Times New Roman"/>
                <a:sym typeface="Times New Roman"/>
              </a:rPr>
              <a:t> = 14.4 metric tonnes C/TJ </a:t>
            </a:r>
            <a:endParaRPr/>
          </a:p>
          <a:p>
            <a:pPr indent="-342900" lvl="0" marL="342900" marR="0" rtl="0" algn="l">
              <a:lnSpc>
                <a:spcPct val="100000"/>
              </a:lnSpc>
              <a:spcBef>
                <a:spcPts val="480"/>
              </a:spcBef>
              <a:spcAft>
                <a:spcPts val="0"/>
              </a:spcAft>
              <a:buClr>
                <a:schemeClr val="dk1"/>
              </a:buClr>
              <a:buSzPts val="1450"/>
              <a:buFont typeface="Arial"/>
              <a:buChar char="●"/>
            </a:pPr>
            <a:r>
              <a:rPr b="0" i="0" lang="en" sz="2400" u="none" cap="none" strike="noStrike">
                <a:solidFill>
                  <a:schemeClr val="dk1"/>
                </a:solidFill>
                <a:latin typeface="Times New Roman"/>
                <a:ea typeface="Times New Roman"/>
                <a:cs typeface="Times New Roman"/>
                <a:sym typeface="Times New Roman"/>
              </a:rPr>
              <a:t>1.0 cubic meter </a:t>
            </a:r>
            <a:r>
              <a:rPr b="1" i="0" lang="en" sz="2400" u="none" cap="none" strike="noStrike">
                <a:solidFill>
                  <a:schemeClr val="dk1"/>
                </a:solidFill>
                <a:latin typeface="Times New Roman"/>
                <a:ea typeface="Times New Roman"/>
                <a:cs typeface="Times New Roman"/>
                <a:sym typeface="Times New Roman"/>
              </a:rPr>
              <a:t>natural gas (methane)</a:t>
            </a:r>
            <a:r>
              <a:rPr b="0" i="0" lang="en" sz="2400" u="none" cap="none" strike="noStrike">
                <a:solidFill>
                  <a:schemeClr val="dk1"/>
                </a:solidFill>
                <a:latin typeface="Times New Roman"/>
                <a:ea typeface="Times New Roman"/>
                <a:cs typeface="Times New Roman"/>
                <a:sym typeface="Times New Roman"/>
              </a:rPr>
              <a:t> = 0.49 kg carbon </a:t>
            </a:r>
            <a:endParaRPr/>
          </a:p>
          <a:p>
            <a:pPr indent="-342900" lvl="0" marL="342900" marR="0" rtl="0" algn="l">
              <a:lnSpc>
                <a:spcPct val="100000"/>
              </a:lnSpc>
              <a:spcBef>
                <a:spcPts val="480"/>
              </a:spcBef>
              <a:spcAft>
                <a:spcPts val="0"/>
              </a:spcAft>
              <a:buClr>
                <a:schemeClr val="dk1"/>
              </a:buClr>
              <a:buSzPts val="1450"/>
              <a:buFont typeface="Arial"/>
              <a:buChar char="●"/>
            </a:pPr>
            <a:r>
              <a:rPr b="0" i="0" lang="en" sz="2400" u="none" cap="none" strike="noStrike">
                <a:solidFill>
                  <a:schemeClr val="dk1"/>
                </a:solidFill>
                <a:latin typeface="Times New Roman"/>
                <a:ea typeface="Times New Roman"/>
                <a:cs typeface="Times New Roman"/>
                <a:sym typeface="Times New Roman"/>
              </a:rPr>
              <a:t>Carbon content of </a:t>
            </a:r>
            <a:r>
              <a:rPr b="1" i="0" lang="en" sz="2400" u="none" cap="none" strike="noStrike">
                <a:solidFill>
                  <a:schemeClr val="dk1"/>
                </a:solidFill>
                <a:latin typeface="Times New Roman"/>
                <a:ea typeface="Times New Roman"/>
                <a:cs typeface="Times New Roman"/>
                <a:sym typeface="Times New Roman"/>
              </a:rPr>
              <a:t>bioenergy feedstocks:</a:t>
            </a:r>
            <a:r>
              <a:rPr b="0" i="0" lang="en" sz="2400" u="none" cap="none" strike="noStrike">
                <a:solidFill>
                  <a:schemeClr val="dk1"/>
                </a:solidFill>
                <a:latin typeface="Times New Roman"/>
                <a:ea typeface="Times New Roman"/>
                <a:cs typeface="Times New Roman"/>
                <a:sym typeface="Times New Roman"/>
              </a:rPr>
              <a:t> approx. 50% for woody crops or wood waste; approx. 45% for graminaceous (grass) crops or agricultural residues.</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1" name="Shape 701"/>
        <p:cNvGrpSpPr/>
        <p:nvPr/>
      </p:nvGrpSpPr>
      <p:grpSpPr>
        <a:xfrm>
          <a:off x="0" y="0"/>
          <a:ext cx="0" cy="0"/>
          <a:chOff x="0" y="0"/>
          <a:chExt cx="0" cy="0"/>
        </a:xfrm>
      </p:grpSpPr>
      <p:sp>
        <p:nvSpPr>
          <p:cNvPr id="702" name="Google Shape;702;p99"/>
          <p:cNvSpPr txBox="1"/>
          <p:nvPr>
            <p:ph type="title"/>
          </p:nvPr>
        </p:nvSpPr>
        <p:spPr>
          <a:xfrm>
            <a:off x="220250" y="122250"/>
            <a:ext cx="8618999" cy="76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1105B1"/>
              </a:buClr>
              <a:buFont typeface="Arial"/>
              <a:buNone/>
            </a:pPr>
            <a:r>
              <a:rPr b="1" i="0" lang="en" sz="3600" u="none" cap="none" strike="noStrike">
                <a:solidFill>
                  <a:srgbClr val="1105B1"/>
                </a:solidFill>
                <a:latin typeface="Arial"/>
                <a:ea typeface="Arial"/>
                <a:cs typeface="Arial"/>
                <a:sym typeface="Arial"/>
              </a:rPr>
              <a:t>Need For Utility-Scale Storage</a:t>
            </a:r>
            <a:endParaRPr b="1" i="0" sz="3600" u="none" cap="none" strike="noStrike">
              <a:solidFill>
                <a:srgbClr val="1105B1"/>
              </a:solidFill>
              <a:latin typeface="Arial"/>
              <a:ea typeface="Arial"/>
              <a:cs typeface="Arial"/>
              <a:sym typeface="Arial"/>
            </a:endParaRPr>
          </a:p>
        </p:txBody>
      </p:sp>
      <p:sp>
        <p:nvSpPr>
          <p:cNvPr descr="https://wattsupwiththat.files.wordpress.com/2014/07/clip_image0051.jpg" id="703" name="Google Shape;703;p99"/>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descr="https://wattsupwiththat.files.wordpress.com/2014/07/clip_image0051.jpg" id="704" name="Google Shape;704;p99"/>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descr="https://wattsupwiththat.files.wordpress.com/2014/07/clip_image0051.jpg" id="705" name="Google Shape;705;p99"/>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99"/>
          <p:cNvSpPr/>
          <p:nvPr/>
        </p:nvSpPr>
        <p:spPr>
          <a:xfrm>
            <a:off x="0" y="4171890"/>
            <a:ext cx="4572000" cy="2462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0" i="0" lang="en" sz="1000" u="none" cap="none" strike="noStrike">
                <a:solidFill>
                  <a:srgbClr val="000000"/>
                </a:solidFill>
                <a:latin typeface="Arial"/>
                <a:ea typeface="Arial"/>
                <a:cs typeface="Arial"/>
                <a:sym typeface="Arial"/>
              </a:rPr>
              <a:t>https://wattsupwiththat.files.wordpress.com/2014/07/clip_image0051.jpg</a:t>
            </a:r>
            <a:endParaRPr b="0" i="0" sz="1000" u="none" cap="none" strike="noStrike">
              <a:solidFill>
                <a:srgbClr val="000000"/>
              </a:solidFill>
              <a:latin typeface="Arial"/>
              <a:ea typeface="Arial"/>
              <a:cs typeface="Arial"/>
              <a:sym typeface="Arial"/>
            </a:endParaRPr>
          </a:p>
        </p:txBody>
      </p:sp>
      <p:pic>
        <p:nvPicPr>
          <p:cNvPr descr="PumpedStorage.jpg" id="707" name="Google Shape;707;p99"/>
          <p:cNvPicPr preferRelativeResize="0"/>
          <p:nvPr/>
        </p:nvPicPr>
        <p:blipFill rotWithShape="1">
          <a:blip r:embed="rId3">
            <a:alphaModFix/>
          </a:blip>
          <a:srcRect b="0" l="0" r="0" t="0"/>
          <a:stretch/>
        </p:blipFill>
        <p:spPr>
          <a:xfrm>
            <a:off x="76200" y="1143000"/>
            <a:ext cx="4448698" cy="2971800"/>
          </a:xfrm>
          <a:prstGeom prst="rect">
            <a:avLst/>
          </a:prstGeom>
          <a:noFill/>
          <a:ln>
            <a:noFill/>
          </a:ln>
        </p:spPr>
      </p:pic>
      <p:sp>
        <p:nvSpPr>
          <p:cNvPr id="708" name="Google Shape;708;p99"/>
          <p:cNvSpPr/>
          <p:nvPr/>
        </p:nvSpPr>
        <p:spPr>
          <a:xfrm>
            <a:off x="4572000" y="4248090"/>
            <a:ext cx="4572000"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0" i="0" lang="en" sz="1000" u="none" cap="none" strike="noStrike">
                <a:solidFill>
                  <a:srgbClr val="000000"/>
                </a:solidFill>
                <a:latin typeface="Arial"/>
                <a:ea typeface="Arial"/>
                <a:cs typeface="Arial"/>
                <a:sym typeface="Arial"/>
              </a:rPr>
              <a:t>http://www.21stcentech.com/wp-content/uploads/2011/08/solar-thermal-9-storage-capacity.jpg</a:t>
            </a:r>
            <a:endParaRPr b="0" i="0" sz="1000" u="none" cap="none" strike="noStrike">
              <a:solidFill>
                <a:srgbClr val="000000"/>
              </a:solidFill>
              <a:latin typeface="Arial"/>
              <a:ea typeface="Arial"/>
              <a:cs typeface="Arial"/>
              <a:sym typeface="Arial"/>
            </a:endParaRPr>
          </a:p>
        </p:txBody>
      </p:sp>
      <p:pic>
        <p:nvPicPr>
          <p:cNvPr descr="Heliostat.jpg" id="709" name="Google Shape;709;p99"/>
          <p:cNvPicPr preferRelativeResize="0"/>
          <p:nvPr/>
        </p:nvPicPr>
        <p:blipFill rotWithShape="1">
          <a:blip r:embed="rId4">
            <a:alphaModFix/>
          </a:blip>
          <a:srcRect b="0" l="0" r="0" t="0"/>
          <a:stretch/>
        </p:blipFill>
        <p:spPr>
          <a:xfrm>
            <a:off x="4838334" y="1066800"/>
            <a:ext cx="4074160" cy="3048000"/>
          </a:xfrm>
          <a:prstGeom prst="rect">
            <a:avLst/>
          </a:prstGeom>
          <a:noFill/>
          <a:ln>
            <a:noFill/>
          </a:ln>
        </p:spPr>
      </p:pic>
      <p:sp>
        <p:nvSpPr>
          <p:cNvPr id="710" name="Google Shape;710;p99"/>
          <p:cNvSpPr txBox="1"/>
          <p:nvPr/>
        </p:nvSpPr>
        <p:spPr>
          <a:xfrm>
            <a:off x="4572000" y="5562600"/>
            <a:ext cx="4648200" cy="954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0" i="0" lang="en" sz="2800" u="sng" cap="none" strike="noStrike">
                <a:solidFill>
                  <a:schemeClr val="hlink"/>
                </a:solidFill>
                <a:latin typeface="Arial"/>
                <a:ea typeface="Arial"/>
                <a:cs typeface="Arial"/>
                <a:sym typeface="Arial"/>
                <a:hlinkClick r:id="rId5"/>
              </a:rPr>
              <a:t>Watch Video: Solar thermal with storage</a:t>
            </a:r>
            <a:r>
              <a:rPr b="0" i="0" lang="en" sz="2800" u="none" cap="none" strike="noStrike">
                <a:solidFill>
                  <a:srgbClr val="000000"/>
                </a:solidFill>
                <a:latin typeface="Arial"/>
                <a:ea typeface="Arial"/>
                <a:cs typeface="Arial"/>
                <a:sym typeface="Arial"/>
              </a:rPr>
              <a:t> (1.27 min)</a:t>
            </a:r>
            <a:endParaRPr b="0" i="0" sz="2800" u="none" cap="none" strike="noStrike">
              <a:solidFill>
                <a:srgbClr val="000000"/>
              </a:solidFill>
              <a:latin typeface="Arial"/>
              <a:ea typeface="Arial"/>
              <a:cs typeface="Arial"/>
              <a:sym typeface="Arial"/>
            </a:endParaRPr>
          </a:p>
        </p:txBody>
      </p:sp>
      <p:sp>
        <p:nvSpPr>
          <p:cNvPr id="711" name="Google Shape;711;p99">
            <a:hlinkClick r:id="rId6"/>
          </p:cNvPr>
          <p:cNvSpPr txBox="1"/>
          <p:nvPr/>
        </p:nvSpPr>
        <p:spPr>
          <a:xfrm>
            <a:off x="152400" y="5410200"/>
            <a:ext cx="4038600" cy="138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0" i="0" lang="en" sz="2800" u="sng" cap="none" strike="noStrike">
                <a:solidFill>
                  <a:schemeClr val="hlink"/>
                </a:solidFill>
                <a:latin typeface="Arial"/>
                <a:ea typeface="Arial"/>
                <a:cs typeface="Arial"/>
                <a:sym typeface="Arial"/>
                <a:hlinkClick r:id="rId7"/>
              </a:rPr>
              <a:t>Watch Video:: Pumped Energy Storage</a:t>
            </a:r>
            <a:r>
              <a:rPr b="0" i="0" lang="en" sz="2800" u="none" cap="none" strike="noStrike">
                <a:solidFill>
                  <a:srgbClr val="000000"/>
                </a:solidFill>
                <a:latin typeface="Arial"/>
                <a:ea typeface="Arial"/>
                <a:cs typeface="Arial"/>
                <a:sym typeface="Arial"/>
              </a:rPr>
              <a:t> (2.29min)</a:t>
            </a:r>
            <a:endParaRPr b="0" i="0" sz="2800" u="none" cap="none" strike="noStrike">
              <a:solidFill>
                <a:srgbClr val="000000"/>
              </a:solidFill>
              <a:latin typeface="Arial"/>
              <a:ea typeface="Arial"/>
              <a:cs typeface="Arial"/>
              <a:sym typeface="Arial"/>
            </a:endParaRPr>
          </a:p>
        </p:txBody>
      </p:sp>
      <p:sp>
        <p:nvSpPr>
          <p:cNvPr id="712" name="Google Shape;712;p99"/>
          <p:cNvSpPr txBox="1"/>
          <p:nvPr/>
        </p:nvSpPr>
        <p:spPr>
          <a:xfrm>
            <a:off x="76200" y="4366050"/>
            <a:ext cx="4267200" cy="7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t>Round-trip </a:t>
            </a:r>
            <a:r>
              <a:rPr lang="en" sz="2000" u="sng">
                <a:solidFill>
                  <a:schemeClr val="hlink"/>
                </a:solidFill>
                <a:hlinkClick r:id="rId8"/>
              </a:rPr>
              <a:t>energy efficiency</a:t>
            </a:r>
            <a:r>
              <a:rPr lang="en" sz="2000"/>
              <a:t>: 70-80%</a:t>
            </a:r>
            <a:endParaRPr sz="2000"/>
          </a:p>
          <a:p>
            <a:pPr indent="0" lvl="0" marL="0" rtl="0" algn="l">
              <a:spcBef>
                <a:spcPts val="0"/>
              </a:spcBef>
              <a:spcAft>
                <a:spcPts val="0"/>
              </a:spcAft>
              <a:buNone/>
            </a:pPr>
            <a:r>
              <a:rPr lang="en" sz="1000"/>
              <a:t>https://en.wikipedia.org/wiki/Pumped-storage_hydroelectricity</a:t>
            </a:r>
            <a:endParaRPr sz="10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6" name="Shape 716"/>
        <p:cNvGrpSpPr/>
        <p:nvPr/>
      </p:nvGrpSpPr>
      <p:grpSpPr>
        <a:xfrm>
          <a:off x="0" y="0"/>
          <a:ext cx="0" cy="0"/>
          <a:chOff x="0" y="0"/>
          <a:chExt cx="0" cy="0"/>
        </a:xfrm>
      </p:grpSpPr>
      <p:sp>
        <p:nvSpPr>
          <p:cNvPr id="717" name="Google Shape;717;p100"/>
          <p:cNvSpPr txBox="1"/>
          <p:nvPr>
            <p:ph type="title"/>
          </p:nvPr>
        </p:nvSpPr>
        <p:spPr>
          <a:xfrm>
            <a:off x="220250" y="122250"/>
            <a:ext cx="8618999" cy="76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1105B1"/>
              </a:buClr>
              <a:buFont typeface="Arial"/>
              <a:buNone/>
            </a:pPr>
            <a:r>
              <a:rPr b="1" i="0" lang="en" sz="3600" u="none" cap="none" strike="noStrike">
                <a:solidFill>
                  <a:srgbClr val="1105B1"/>
                </a:solidFill>
                <a:latin typeface="Arial"/>
                <a:ea typeface="Arial"/>
                <a:cs typeface="Arial"/>
                <a:sym typeface="Arial"/>
              </a:rPr>
              <a:t>Solar Thermal Energy With Storage</a:t>
            </a:r>
            <a:endParaRPr b="1" i="0" sz="3600" u="none" cap="none" strike="noStrike">
              <a:solidFill>
                <a:srgbClr val="1105B1"/>
              </a:solidFill>
              <a:latin typeface="Arial"/>
              <a:ea typeface="Arial"/>
              <a:cs typeface="Arial"/>
              <a:sym typeface="Arial"/>
            </a:endParaRPr>
          </a:p>
        </p:txBody>
      </p:sp>
      <p:sp>
        <p:nvSpPr>
          <p:cNvPr id="718" name="Google Shape;718;p100"/>
          <p:cNvSpPr txBox="1"/>
          <p:nvPr>
            <p:ph idx="1" type="body"/>
          </p:nvPr>
        </p:nvSpPr>
        <p:spPr>
          <a:xfrm>
            <a:off x="46500" y="985200"/>
            <a:ext cx="9043800" cy="558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73763"/>
              </a:buClr>
              <a:buFont typeface="Arial"/>
              <a:buNone/>
            </a:pPr>
            <a:r>
              <a:rPr b="0" i="0" lang="en" sz="2800" u="none" cap="none" strike="noStrike">
                <a:solidFill>
                  <a:srgbClr val="073763"/>
                </a:solidFill>
                <a:latin typeface="Arial"/>
                <a:ea typeface="Arial"/>
                <a:cs typeface="Arial"/>
                <a:sym typeface="Arial"/>
              </a:rPr>
              <a:t>http://www.csp-world.com/news/20130201/00728/store-or-not-store-not-question-anymore</a:t>
            </a:r>
            <a:endParaRPr b="0" i="0" sz="2800" u="none" cap="none" strike="noStrike">
              <a:solidFill>
                <a:srgbClr val="073763"/>
              </a:solidFill>
              <a:latin typeface="Arial"/>
              <a:ea typeface="Arial"/>
              <a:cs typeface="Arial"/>
              <a:sym typeface="Arial"/>
            </a:endParaRPr>
          </a:p>
        </p:txBody>
      </p:sp>
      <p:pic>
        <p:nvPicPr>
          <p:cNvPr descr="ThermalStorage.jpg" id="719" name="Google Shape;719;p100"/>
          <p:cNvPicPr preferRelativeResize="0"/>
          <p:nvPr/>
        </p:nvPicPr>
        <p:blipFill rotWithShape="1">
          <a:blip r:embed="rId3">
            <a:alphaModFix/>
          </a:blip>
          <a:srcRect b="0" l="0" r="0" t="0"/>
          <a:stretch/>
        </p:blipFill>
        <p:spPr>
          <a:xfrm>
            <a:off x="76200" y="807441"/>
            <a:ext cx="8763000" cy="5821959"/>
          </a:xfrm>
          <a:prstGeom prst="rect">
            <a:avLst/>
          </a:prstGeom>
          <a:noFill/>
          <a:ln>
            <a:noFill/>
          </a:ln>
        </p:spPr>
      </p:pic>
      <p:sp>
        <p:nvSpPr>
          <p:cNvPr id="720" name="Google Shape;720;p100"/>
          <p:cNvSpPr/>
          <p:nvPr/>
        </p:nvSpPr>
        <p:spPr>
          <a:xfrm>
            <a:off x="1143000" y="6553200"/>
            <a:ext cx="5943600" cy="2462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0" i="0" lang="en" sz="1000" u="none" cap="none" strike="noStrike">
                <a:solidFill>
                  <a:srgbClr val="000000"/>
                </a:solidFill>
                <a:latin typeface="Arial"/>
                <a:ea typeface="Arial"/>
                <a:cs typeface="Arial"/>
                <a:sym typeface="Arial"/>
              </a:rPr>
              <a:t>http://www.csp-world.com/news/20130201/00728/store-or-not-store-not-question-anymore</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4" name="Shape 724"/>
        <p:cNvGrpSpPr/>
        <p:nvPr/>
      </p:nvGrpSpPr>
      <p:grpSpPr>
        <a:xfrm>
          <a:off x="0" y="0"/>
          <a:ext cx="0" cy="0"/>
          <a:chOff x="0" y="0"/>
          <a:chExt cx="0" cy="0"/>
        </a:xfrm>
      </p:grpSpPr>
      <p:sp>
        <p:nvSpPr>
          <p:cNvPr id="725" name="Google Shape;725;p101"/>
          <p:cNvSpPr txBox="1"/>
          <p:nvPr>
            <p:ph type="title"/>
          </p:nvPr>
        </p:nvSpPr>
        <p:spPr>
          <a:xfrm>
            <a:off x="220250" y="122250"/>
            <a:ext cx="8618999" cy="76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1105B1"/>
              </a:buClr>
              <a:buFont typeface="Arial"/>
              <a:buNone/>
            </a:pPr>
            <a:r>
              <a:t/>
            </a:r>
            <a:endParaRPr b="1" i="0" sz="3600" u="none" cap="none" strike="noStrike">
              <a:solidFill>
                <a:srgbClr val="1105B1"/>
              </a:solidFill>
              <a:latin typeface="Arial"/>
              <a:ea typeface="Arial"/>
              <a:cs typeface="Arial"/>
              <a:sym typeface="Arial"/>
            </a:endParaRPr>
          </a:p>
        </p:txBody>
      </p:sp>
      <p:sp>
        <p:nvSpPr>
          <p:cNvPr id="726" name="Google Shape;726;p101"/>
          <p:cNvSpPr/>
          <p:nvPr/>
        </p:nvSpPr>
        <p:spPr>
          <a:xfrm>
            <a:off x="762000" y="6474023"/>
            <a:ext cx="7543800"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0" i="0" lang="en" sz="1400" u="none" cap="none" strike="noStrike">
                <a:solidFill>
                  <a:srgbClr val="000000"/>
                </a:solidFill>
                <a:latin typeface="Arial"/>
                <a:ea typeface="Arial"/>
                <a:cs typeface="Arial"/>
                <a:sym typeface="Arial"/>
              </a:rPr>
              <a:t>http://www.energyconsultants.com.au/images/International_Energy_Consultants_Graph3.gif</a:t>
            </a:r>
            <a:endParaRPr b="0" i="0" sz="1400" u="none" cap="none" strike="noStrike">
              <a:solidFill>
                <a:srgbClr val="000000"/>
              </a:solidFill>
              <a:latin typeface="Arial"/>
              <a:ea typeface="Arial"/>
              <a:cs typeface="Arial"/>
              <a:sym typeface="Arial"/>
            </a:endParaRPr>
          </a:p>
        </p:txBody>
      </p:sp>
      <p:pic>
        <p:nvPicPr>
          <p:cNvPr descr="JapanDemandResponse.gif" id="727" name="Google Shape;727;p101"/>
          <p:cNvPicPr preferRelativeResize="0"/>
          <p:nvPr/>
        </p:nvPicPr>
        <p:blipFill rotWithShape="1">
          <a:blip r:embed="rId3">
            <a:alphaModFix/>
          </a:blip>
          <a:srcRect b="0" l="0" r="0" t="0"/>
          <a:stretch/>
        </p:blipFill>
        <p:spPr>
          <a:xfrm>
            <a:off x="24468" y="900868"/>
            <a:ext cx="9119532" cy="5499932"/>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Google Shape;732;p102"/>
          <p:cNvSpPr txBox="1"/>
          <p:nvPr>
            <p:ph type="title"/>
          </p:nvPr>
        </p:nvSpPr>
        <p:spPr>
          <a:xfrm>
            <a:off x="220250" y="122250"/>
            <a:ext cx="8618999" cy="76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1105B1"/>
              </a:buClr>
              <a:buFont typeface="Arial"/>
              <a:buNone/>
            </a:pPr>
            <a:r>
              <a:rPr b="1" i="0" lang="en" sz="3600" u="none" cap="none" strike="noStrike">
                <a:solidFill>
                  <a:srgbClr val="1105B1"/>
                </a:solidFill>
                <a:latin typeface="Arial"/>
                <a:ea typeface="Arial"/>
                <a:cs typeface="Arial"/>
                <a:sym typeface="Arial"/>
              </a:rPr>
              <a:t>Smart Grid</a:t>
            </a:r>
            <a:endParaRPr/>
          </a:p>
        </p:txBody>
      </p:sp>
      <p:sp>
        <p:nvSpPr>
          <p:cNvPr id="733" name="Google Shape;733;p102"/>
          <p:cNvSpPr txBox="1"/>
          <p:nvPr>
            <p:ph idx="1" type="body"/>
          </p:nvPr>
        </p:nvSpPr>
        <p:spPr>
          <a:xfrm>
            <a:off x="46500" y="985200"/>
            <a:ext cx="9043800" cy="5582700"/>
          </a:xfrm>
          <a:prstGeom prst="rect">
            <a:avLst/>
          </a:prstGeom>
          <a:noFill/>
          <a:ln>
            <a:noFill/>
          </a:ln>
        </p:spPr>
        <p:txBody>
          <a:bodyPr anchorCtr="0" anchor="t" bIns="91425" lIns="91425" spcFirstLastPara="1" rIns="91425" wrap="square" tIns="91425">
            <a:noAutofit/>
          </a:bodyPr>
          <a:lstStyle/>
          <a:p>
            <a:pPr indent="-406400" lvl="0" marL="457200" marR="0" rtl="0" algn="l">
              <a:lnSpc>
                <a:spcPct val="100000"/>
              </a:lnSpc>
              <a:spcBef>
                <a:spcPts val="0"/>
              </a:spcBef>
              <a:spcAft>
                <a:spcPts val="0"/>
              </a:spcAft>
              <a:buClr>
                <a:srgbClr val="073763"/>
              </a:buClr>
              <a:buSzPts val="2800"/>
              <a:buFont typeface="Arial"/>
              <a:buChar char="●"/>
            </a:pPr>
            <a:r>
              <a:rPr b="0" i="0" lang="en" sz="2800" u="none" cap="none" strike="noStrike">
                <a:solidFill>
                  <a:srgbClr val="073763"/>
                </a:solidFill>
                <a:latin typeface="Arial"/>
                <a:ea typeface="Arial"/>
                <a:cs typeface="Arial"/>
                <a:sym typeface="Arial"/>
              </a:rPr>
              <a:t>Integration of digital processing and communications with the power grid.</a:t>
            </a:r>
            <a:endParaRPr/>
          </a:p>
          <a:p>
            <a:pPr indent="-406400" lvl="0" marL="457200" marR="0" rtl="0" algn="l">
              <a:lnSpc>
                <a:spcPct val="100000"/>
              </a:lnSpc>
              <a:spcBef>
                <a:spcPts val="0"/>
              </a:spcBef>
              <a:spcAft>
                <a:spcPts val="0"/>
              </a:spcAft>
              <a:buClr>
                <a:srgbClr val="073763"/>
              </a:buClr>
              <a:buSzPts val="2800"/>
              <a:buFont typeface="Arial"/>
              <a:buChar char="●"/>
            </a:pPr>
            <a:r>
              <a:rPr b="0" i="0" lang="en" sz="2800" u="none" cap="none" strike="noStrike">
                <a:solidFill>
                  <a:srgbClr val="073763"/>
                </a:solidFill>
                <a:latin typeface="Arial"/>
                <a:ea typeface="Arial"/>
                <a:cs typeface="Arial"/>
                <a:sym typeface="Arial"/>
              </a:rPr>
              <a:t>Requires transformation in three areas: </a:t>
            </a:r>
            <a:endParaRPr/>
          </a:p>
          <a:p>
            <a:pPr indent="-381000" lvl="1" marL="914400" marR="0" rtl="0" algn="l">
              <a:lnSpc>
                <a:spcPct val="100000"/>
              </a:lnSpc>
              <a:spcBef>
                <a:spcPts val="0"/>
              </a:spcBef>
              <a:spcAft>
                <a:spcPts val="0"/>
              </a:spcAft>
              <a:buClr>
                <a:srgbClr val="000000"/>
              </a:buClr>
              <a:buSzPts val="2057"/>
              <a:buFont typeface="Courier New"/>
              <a:buChar char="o"/>
            </a:pPr>
            <a:r>
              <a:rPr b="0" i="0" lang="en" sz="2400" u="none" cap="none" strike="noStrike">
                <a:solidFill>
                  <a:srgbClr val="000000"/>
                </a:solidFill>
                <a:latin typeface="Arial"/>
                <a:ea typeface="Arial"/>
                <a:cs typeface="Arial"/>
                <a:sym typeface="Arial"/>
              </a:rPr>
              <a:t>improvement of infrastructure</a:t>
            </a:r>
            <a:endParaRPr/>
          </a:p>
          <a:p>
            <a:pPr indent="-381000" lvl="1" marL="914400" marR="0" rtl="0" algn="l">
              <a:lnSpc>
                <a:spcPct val="100000"/>
              </a:lnSpc>
              <a:spcBef>
                <a:spcPts val="0"/>
              </a:spcBef>
              <a:spcAft>
                <a:spcPts val="0"/>
              </a:spcAft>
              <a:buClr>
                <a:srgbClr val="000000"/>
              </a:buClr>
              <a:buSzPts val="2057"/>
              <a:buFont typeface="Courier New"/>
              <a:buChar char="o"/>
            </a:pPr>
            <a:r>
              <a:rPr b="0" i="0" lang="en" sz="2400" u="none" cap="none" strike="noStrike">
                <a:solidFill>
                  <a:srgbClr val="000000"/>
                </a:solidFill>
                <a:latin typeface="Arial"/>
                <a:ea typeface="Arial"/>
                <a:cs typeface="Arial"/>
                <a:sym typeface="Arial"/>
              </a:rPr>
              <a:t>addition of the digital layer</a:t>
            </a:r>
            <a:endParaRPr/>
          </a:p>
          <a:p>
            <a:pPr indent="-381000" lvl="1" marL="914400" marR="0" rtl="0" algn="l">
              <a:lnSpc>
                <a:spcPct val="100000"/>
              </a:lnSpc>
              <a:spcBef>
                <a:spcPts val="0"/>
              </a:spcBef>
              <a:spcAft>
                <a:spcPts val="0"/>
              </a:spcAft>
              <a:buClr>
                <a:srgbClr val="000000"/>
              </a:buClr>
              <a:buSzPts val="2057"/>
              <a:buFont typeface="Courier New"/>
              <a:buChar char="o"/>
            </a:pPr>
            <a:r>
              <a:rPr b="0" i="0" lang="en" sz="2400" u="none" cap="none" strike="noStrike">
                <a:solidFill>
                  <a:srgbClr val="000000"/>
                </a:solidFill>
                <a:latin typeface="Arial"/>
                <a:ea typeface="Arial"/>
                <a:cs typeface="Arial"/>
                <a:sym typeface="Arial"/>
              </a:rPr>
              <a:t>business process transformation</a:t>
            </a:r>
            <a:endParaRPr/>
          </a:p>
          <a:p>
            <a:pPr indent="-406400" lvl="0" marL="457200" marR="0" rtl="0" algn="l">
              <a:lnSpc>
                <a:spcPct val="100000"/>
              </a:lnSpc>
              <a:spcBef>
                <a:spcPts val="0"/>
              </a:spcBef>
              <a:spcAft>
                <a:spcPts val="0"/>
              </a:spcAft>
              <a:buClr>
                <a:srgbClr val="073763"/>
              </a:buClr>
              <a:buSzPts val="2800"/>
              <a:buFont typeface="Arial"/>
              <a:buChar char="●"/>
            </a:pPr>
            <a:r>
              <a:rPr b="0" i="0" lang="en" sz="2800" u="none" cap="none" strike="noStrike">
                <a:solidFill>
                  <a:srgbClr val="073763"/>
                </a:solidFill>
                <a:latin typeface="Arial"/>
                <a:ea typeface="Arial"/>
                <a:cs typeface="Arial"/>
                <a:sym typeface="Arial"/>
              </a:rPr>
              <a:t>Feature: </a:t>
            </a:r>
            <a:endParaRPr/>
          </a:p>
          <a:p>
            <a:pPr indent="-381000" lvl="1" marL="914400" marR="0" rtl="0" algn="l">
              <a:lnSpc>
                <a:spcPct val="100000"/>
              </a:lnSpc>
              <a:spcBef>
                <a:spcPts val="0"/>
              </a:spcBef>
              <a:spcAft>
                <a:spcPts val="0"/>
              </a:spcAft>
              <a:buClr>
                <a:srgbClr val="000000"/>
              </a:buClr>
              <a:buSzPts val="2057"/>
              <a:buFont typeface="Courier New"/>
              <a:buChar char="o"/>
            </a:pPr>
            <a:r>
              <a:rPr b="0" i="0" lang="en" sz="2400" u="none" cap="none" strike="noStrike">
                <a:solidFill>
                  <a:srgbClr val="000000"/>
                </a:solidFill>
                <a:latin typeface="Arial"/>
                <a:ea typeface="Arial"/>
                <a:cs typeface="Arial"/>
                <a:sym typeface="Arial"/>
              </a:rPr>
              <a:t>Improved fault detection and self-healing</a:t>
            </a:r>
            <a:endParaRPr/>
          </a:p>
          <a:p>
            <a:pPr indent="-381000" lvl="1" marL="914400" marR="0" rtl="0" algn="l">
              <a:lnSpc>
                <a:spcPct val="100000"/>
              </a:lnSpc>
              <a:spcBef>
                <a:spcPts val="0"/>
              </a:spcBef>
              <a:spcAft>
                <a:spcPts val="0"/>
              </a:spcAft>
              <a:buClr>
                <a:srgbClr val="000000"/>
              </a:buClr>
              <a:buSzPts val="2057"/>
              <a:buFont typeface="Courier New"/>
              <a:buChar char="o"/>
            </a:pPr>
            <a:r>
              <a:rPr b="0" i="0" lang="en" sz="2400" u="none" cap="none" strike="noStrike">
                <a:solidFill>
                  <a:srgbClr val="000000"/>
                </a:solidFill>
                <a:latin typeface="Arial"/>
                <a:ea typeface="Arial"/>
                <a:cs typeface="Arial"/>
                <a:sym typeface="Arial"/>
              </a:rPr>
              <a:t>Flexibility in enabling bidirectional flows and distributed generation</a:t>
            </a:r>
            <a:endParaRPr/>
          </a:p>
          <a:p>
            <a:pPr indent="-381000" lvl="1" marL="914400" marR="0" rtl="0" algn="l">
              <a:lnSpc>
                <a:spcPct val="100000"/>
              </a:lnSpc>
              <a:spcBef>
                <a:spcPts val="0"/>
              </a:spcBef>
              <a:spcAft>
                <a:spcPts val="0"/>
              </a:spcAft>
              <a:buClr>
                <a:srgbClr val="000000"/>
              </a:buClr>
              <a:buSzPts val="2057"/>
              <a:buFont typeface="Courier New"/>
              <a:buChar char="o"/>
            </a:pPr>
            <a:r>
              <a:rPr b="0" i="0" lang="en" sz="2400" u="none" cap="none" strike="noStrike">
                <a:solidFill>
                  <a:srgbClr val="000000"/>
                </a:solidFill>
                <a:latin typeface="Arial"/>
                <a:ea typeface="Arial"/>
                <a:cs typeface="Arial"/>
                <a:sym typeface="Arial"/>
              </a:rPr>
              <a:t>Efficiency</a:t>
            </a:r>
            <a:endParaRPr/>
          </a:p>
          <a:p>
            <a:pPr indent="-381000" lvl="1" marL="914400" marR="0" rtl="0" algn="l">
              <a:lnSpc>
                <a:spcPct val="100000"/>
              </a:lnSpc>
              <a:spcBef>
                <a:spcPts val="0"/>
              </a:spcBef>
              <a:spcAft>
                <a:spcPts val="0"/>
              </a:spcAft>
              <a:buClr>
                <a:srgbClr val="000000"/>
              </a:buClr>
              <a:buSzPts val="2057"/>
              <a:buFont typeface="Courier New"/>
              <a:buChar char="o"/>
            </a:pPr>
            <a:r>
              <a:rPr b="0" i="0" lang="en" sz="2400" u="none" cap="none" strike="noStrike">
                <a:solidFill>
                  <a:srgbClr val="000000"/>
                </a:solidFill>
                <a:latin typeface="Arial"/>
                <a:ea typeface="Arial"/>
                <a:cs typeface="Arial"/>
                <a:sym typeface="Arial"/>
              </a:rPr>
              <a:t>Load adjustment/Load balancing</a:t>
            </a:r>
            <a:endParaRPr/>
          </a:p>
          <a:p>
            <a:pPr indent="-381000" lvl="1" marL="914400" marR="0" rtl="0" algn="l">
              <a:lnSpc>
                <a:spcPct val="100000"/>
              </a:lnSpc>
              <a:spcBef>
                <a:spcPts val="0"/>
              </a:spcBef>
              <a:spcAft>
                <a:spcPts val="0"/>
              </a:spcAft>
              <a:buClr>
                <a:srgbClr val="000000"/>
              </a:buClr>
              <a:buSzPts val="2057"/>
              <a:buFont typeface="Courier New"/>
              <a:buChar char="o"/>
            </a:pPr>
            <a:r>
              <a:rPr b="0" i="0" lang="en" sz="2400" u="none" cap="none" strike="noStrike">
                <a:solidFill>
                  <a:srgbClr val="000000"/>
                </a:solidFill>
                <a:latin typeface="Arial"/>
                <a:ea typeface="Arial"/>
                <a:cs typeface="Arial"/>
                <a:sym typeface="Arial"/>
              </a:rPr>
              <a:t>Peak curtailment/leveling </a:t>
            </a:r>
            <a:endParaRPr/>
          </a:p>
          <a:p>
            <a:pPr indent="-381000" lvl="1" marL="914400" marR="0" rtl="0" algn="l">
              <a:lnSpc>
                <a:spcPct val="100000"/>
              </a:lnSpc>
              <a:spcBef>
                <a:spcPts val="0"/>
              </a:spcBef>
              <a:spcAft>
                <a:spcPts val="0"/>
              </a:spcAft>
              <a:buClr>
                <a:srgbClr val="000000"/>
              </a:buClr>
              <a:buSzPts val="2057"/>
              <a:buFont typeface="Courier New"/>
              <a:buChar char="o"/>
            </a:pPr>
            <a:r>
              <a:rPr b="0" i="0" lang="en" sz="2400" u="none" cap="none" strike="noStrike">
                <a:solidFill>
                  <a:srgbClr val="000000"/>
                </a:solidFill>
                <a:latin typeface="Arial"/>
                <a:ea typeface="Arial"/>
                <a:cs typeface="Arial"/>
                <a:sym typeface="Arial"/>
              </a:rPr>
              <a:t>time of use pricing</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7" name="Shape 737"/>
        <p:cNvGrpSpPr/>
        <p:nvPr/>
      </p:nvGrpSpPr>
      <p:grpSpPr>
        <a:xfrm>
          <a:off x="0" y="0"/>
          <a:ext cx="0" cy="0"/>
          <a:chOff x="0" y="0"/>
          <a:chExt cx="0" cy="0"/>
        </a:xfrm>
      </p:grpSpPr>
      <p:sp>
        <p:nvSpPr>
          <p:cNvPr id="738" name="Google Shape;738;p103"/>
          <p:cNvSpPr txBox="1"/>
          <p:nvPr>
            <p:ph type="title"/>
          </p:nvPr>
        </p:nvSpPr>
        <p:spPr>
          <a:xfrm>
            <a:off x="220250" y="122250"/>
            <a:ext cx="8618999" cy="76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1105B1"/>
              </a:buClr>
              <a:buFont typeface="Arial"/>
              <a:buNone/>
            </a:pPr>
            <a:r>
              <a:rPr b="1" i="0" lang="en" sz="3600" u="none" cap="none" strike="noStrike">
                <a:solidFill>
                  <a:srgbClr val="1105B1"/>
                </a:solidFill>
                <a:latin typeface="Arial"/>
                <a:ea typeface="Arial"/>
                <a:cs typeface="Arial"/>
                <a:sym typeface="Arial"/>
              </a:rPr>
              <a:t>Smart Grid</a:t>
            </a:r>
            <a:endParaRPr/>
          </a:p>
        </p:txBody>
      </p:sp>
      <p:sp>
        <p:nvSpPr>
          <p:cNvPr id="739" name="Google Shape;739;p103"/>
          <p:cNvSpPr txBox="1"/>
          <p:nvPr>
            <p:ph idx="1" type="body"/>
          </p:nvPr>
        </p:nvSpPr>
        <p:spPr>
          <a:xfrm>
            <a:off x="46500" y="985200"/>
            <a:ext cx="9043800" cy="5582700"/>
          </a:xfrm>
          <a:prstGeom prst="rect">
            <a:avLst/>
          </a:prstGeom>
          <a:noFill/>
          <a:ln>
            <a:noFill/>
          </a:ln>
        </p:spPr>
        <p:txBody>
          <a:bodyPr anchorCtr="0" anchor="t" bIns="91425" lIns="91425" spcFirstLastPara="1" rIns="91425" wrap="square" tIns="91425">
            <a:noAutofit/>
          </a:bodyPr>
          <a:lstStyle/>
          <a:p>
            <a:pPr indent="-406400" lvl="0" marL="457200" marR="0" rtl="0" algn="l">
              <a:lnSpc>
                <a:spcPct val="100000"/>
              </a:lnSpc>
              <a:spcBef>
                <a:spcPts val="0"/>
              </a:spcBef>
              <a:spcAft>
                <a:spcPts val="0"/>
              </a:spcAft>
              <a:buClr>
                <a:srgbClr val="073763"/>
              </a:buClr>
              <a:buSzPts val="2800"/>
              <a:buFont typeface="Arial"/>
              <a:buChar char="●"/>
            </a:pPr>
            <a:r>
              <a:rPr b="0" i="0" lang="en" sz="2800" u="none" cap="none" strike="noStrike">
                <a:solidFill>
                  <a:srgbClr val="073763"/>
                </a:solidFill>
                <a:latin typeface="Arial"/>
                <a:ea typeface="Arial"/>
                <a:cs typeface="Arial"/>
                <a:sym typeface="Arial"/>
              </a:rPr>
              <a:t>Smart grid is essential for allowing large amounts of renewable electricity on the grid. </a:t>
            </a:r>
            <a:endParaRPr/>
          </a:p>
          <a:p>
            <a:pPr indent="-406400" lvl="0" marL="457200" marR="0" rtl="0" algn="l">
              <a:lnSpc>
                <a:spcPct val="100000"/>
              </a:lnSpc>
              <a:spcBef>
                <a:spcPts val="0"/>
              </a:spcBef>
              <a:spcAft>
                <a:spcPts val="0"/>
              </a:spcAft>
              <a:buClr>
                <a:srgbClr val="073763"/>
              </a:buClr>
              <a:buSzPts val="2800"/>
              <a:buFont typeface="Arial"/>
              <a:buChar char="●"/>
            </a:pPr>
            <a:r>
              <a:rPr b="0" i="0" lang="en" sz="2800" u="none" cap="none" strike="noStrike">
                <a:solidFill>
                  <a:srgbClr val="073763"/>
                </a:solidFill>
                <a:latin typeface="Arial"/>
                <a:ea typeface="Arial"/>
                <a:cs typeface="Arial"/>
                <a:sym typeface="Arial"/>
              </a:rPr>
              <a:t>Can accommodate highly variable renewable energy sources such as </a:t>
            </a:r>
            <a:r>
              <a:rPr b="0" i="0" lang="en" sz="2800" u="sng" cap="none" strike="noStrike">
                <a:solidFill>
                  <a:schemeClr val="hlink"/>
                </a:solidFill>
                <a:latin typeface="Arial"/>
                <a:ea typeface="Arial"/>
                <a:cs typeface="Arial"/>
                <a:sym typeface="Arial"/>
                <a:hlinkClick r:id="rId3"/>
              </a:rPr>
              <a:t>solar power</a:t>
            </a:r>
            <a:r>
              <a:rPr b="0" i="0" lang="en" sz="2800" u="none" cap="none" strike="noStrike">
                <a:solidFill>
                  <a:srgbClr val="073763"/>
                </a:solidFill>
                <a:latin typeface="Arial"/>
                <a:ea typeface="Arial"/>
                <a:cs typeface="Arial"/>
                <a:sym typeface="Arial"/>
              </a:rPr>
              <a:t> and </a:t>
            </a:r>
            <a:r>
              <a:rPr b="0" i="0" lang="en" sz="2800" u="sng" cap="none" strike="noStrike">
                <a:solidFill>
                  <a:schemeClr val="hlink"/>
                </a:solidFill>
                <a:latin typeface="Arial"/>
                <a:ea typeface="Arial"/>
                <a:cs typeface="Arial"/>
                <a:sym typeface="Arial"/>
                <a:hlinkClick r:id="rId4"/>
              </a:rPr>
              <a:t>wind power</a:t>
            </a:r>
            <a:r>
              <a:rPr b="0" i="0" lang="en" sz="2800" u="none" cap="none" strike="noStrike">
                <a:solidFill>
                  <a:srgbClr val="073763"/>
                </a:solidFill>
                <a:latin typeface="Arial"/>
                <a:ea typeface="Arial"/>
                <a:cs typeface="Arial"/>
                <a:sym typeface="Arial"/>
              </a:rPr>
              <a:t>.</a:t>
            </a:r>
            <a:endParaRPr/>
          </a:p>
          <a:p>
            <a:pPr indent="-406400" lvl="0" marL="457200" marR="0" rtl="0" algn="l">
              <a:lnSpc>
                <a:spcPct val="100000"/>
              </a:lnSpc>
              <a:spcBef>
                <a:spcPts val="0"/>
              </a:spcBef>
              <a:spcAft>
                <a:spcPts val="0"/>
              </a:spcAft>
              <a:buClr>
                <a:srgbClr val="073763"/>
              </a:buClr>
              <a:buSzPts val="2800"/>
              <a:buFont typeface="Arial"/>
              <a:buChar char="●"/>
            </a:pPr>
            <a:r>
              <a:rPr b="0" i="0" lang="en" sz="2800" u="none" cap="none" strike="noStrike">
                <a:solidFill>
                  <a:srgbClr val="073763"/>
                </a:solidFill>
                <a:latin typeface="Arial"/>
                <a:ea typeface="Arial"/>
                <a:cs typeface="Arial"/>
                <a:sym typeface="Arial"/>
              </a:rPr>
              <a:t>Need to upgrade infrastructure to enable distributed generation.</a:t>
            </a:r>
            <a:endParaRPr/>
          </a:p>
          <a:p>
            <a:pPr indent="-406400" lvl="0" marL="457200" marR="0" rtl="0" algn="l">
              <a:lnSpc>
                <a:spcPct val="100000"/>
              </a:lnSpc>
              <a:spcBef>
                <a:spcPts val="0"/>
              </a:spcBef>
              <a:spcAft>
                <a:spcPts val="0"/>
              </a:spcAft>
              <a:buClr>
                <a:srgbClr val="073763"/>
              </a:buClr>
              <a:buSzPts val="2800"/>
              <a:buFont typeface="Arial"/>
              <a:buChar char="●"/>
            </a:pPr>
            <a:r>
              <a:rPr b="0" i="0" lang="en" sz="2800" u="none" cap="none" strike="noStrike">
                <a:solidFill>
                  <a:srgbClr val="073763"/>
                </a:solidFill>
                <a:latin typeface="Arial"/>
                <a:ea typeface="Arial"/>
                <a:cs typeface="Arial"/>
                <a:sym typeface="Arial"/>
              </a:rPr>
              <a:t>Fluctuations in distributed generation (due to weather) need to be stabilized by varying the output of the more controllable generators such as gas turbines and hydroelectric generators. </a:t>
            </a:r>
            <a:endParaRPr b="0" i="0" sz="2800" u="none" cap="none" strike="noStrike">
              <a:solidFill>
                <a:srgbClr val="073763"/>
              </a:solidFill>
              <a:latin typeface="Arial"/>
              <a:ea typeface="Arial"/>
              <a:cs typeface="Arial"/>
              <a:sym typeface="Arial"/>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lang="en"/>
              <a:t>Reading: </a:t>
            </a:r>
            <a:r>
              <a:rPr lang="en" u="sng">
                <a:solidFill>
                  <a:schemeClr val="hlink"/>
                </a:solidFill>
                <a:hlinkClick r:id="rId5"/>
              </a:rPr>
              <a:t>3 Ways Wind and Solar Can Continue To Grow In a 21st-Century Grid</a:t>
            </a:r>
            <a:r>
              <a:rPr lang="en"/>
              <a:t> by Dyson et al. </a:t>
            </a:r>
            <a:endParaRPr/>
          </a:p>
          <a:p>
            <a:pPr indent="-406400" lvl="0" marL="457200" marR="0" rtl="0" algn="l">
              <a:lnSpc>
                <a:spcPct val="100000"/>
              </a:lnSpc>
              <a:spcBef>
                <a:spcPts val="0"/>
              </a:spcBef>
              <a:spcAft>
                <a:spcPts val="0"/>
              </a:spcAft>
              <a:buClr>
                <a:srgbClr val="073763"/>
              </a:buClr>
              <a:buSzPts val="2800"/>
              <a:buFont typeface="Arial"/>
              <a:buChar char="●"/>
            </a:pPr>
            <a:r>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4" name="Shape 744"/>
        <p:cNvGrpSpPr/>
        <p:nvPr/>
      </p:nvGrpSpPr>
      <p:grpSpPr>
        <a:xfrm>
          <a:off x="0" y="0"/>
          <a:ext cx="0" cy="0"/>
          <a:chOff x="0" y="0"/>
          <a:chExt cx="0" cy="0"/>
        </a:xfrm>
      </p:grpSpPr>
      <p:sp>
        <p:nvSpPr>
          <p:cNvPr id="745" name="Google Shape;745;p104"/>
          <p:cNvSpPr txBox="1"/>
          <p:nvPr>
            <p:ph idx="1" type="body"/>
          </p:nvPr>
        </p:nvSpPr>
        <p:spPr>
          <a:xfrm>
            <a:off x="0" y="762000"/>
            <a:ext cx="9144000" cy="5693099"/>
          </a:xfrm>
          <a:prstGeom prst="rect">
            <a:avLst/>
          </a:prstGeom>
          <a:noFill/>
          <a:ln>
            <a:noFill/>
          </a:ln>
        </p:spPr>
        <p:txBody>
          <a:bodyPr anchorCtr="0" anchor="t" bIns="45700" lIns="91425" spcFirstLastPara="1" rIns="91425" wrap="square" tIns="45700">
            <a:noAutofit/>
          </a:bodyPr>
          <a:lstStyle/>
          <a:p>
            <a:pPr indent="-419100" lvl="0" marL="457200" marR="0" rtl="0" algn="l">
              <a:lnSpc>
                <a:spcPct val="100000"/>
              </a:lnSpc>
              <a:spcBef>
                <a:spcPts val="0"/>
              </a:spcBef>
              <a:spcAft>
                <a:spcPts val="0"/>
              </a:spcAft>
              <a:buClr>
                <a:srgbClr val="000000"/>
              </a:buClr>
              <a:buSzPts val="3000"/>
              <a:buFont typeface="Arial"/>
              <a:buChar char="●"/>
            </a:pPr>
            <a:r>
              <a:rPr b="0" i="0" lang="en" sz="3200" u="none" cap="none" strike="noStrike">
                <a:solidFill>
                  <a:srgbClr val="0000FF"/>
                </a:solidFill>
                <a:latin typeface="Times New Roman"/>
                <a:ea typeface="Times New Roman"/>
                <a:cs typeface="Times New Roman"/>
                <a:sym typeface="Times New Roman"/>
              </a:rPr>
              <a:t>Bioenergy can form an important component in the overall renewable energy infrastructure.</a:t>
            </a:r>
            <a:endParaRPr/>
          </a:p>
          <a:p>
            <a:pPr indent="-419100" lvl="0" marL="457200" marR="0" rtl="0" algn="l">
              <a:lnSpc>
                <a:spcPct val="100000"/>
              </a:lnSpc>
              <a:spcBef>
                <a:spcPts val="640"/>
              </a:spcBef>
              <a:spcAft>
                <a:spcPts val="0"/>
              </a:spcAft>
              <a:buClr>
                <a:srgbClr val="000000"/>
              </a:buClr>
              <a:buSzPts val="3000"/>
              <a:buFont typeface="Arial"/>
              <a:buChar char="●"/>
            </a:pPr>
            <a:r>
              <a:rPr b="0" i="0" lang="en" sz="3200" u="none" cap="none" strike="noStrike">
                <a:solidFill>
                  <a:srgbClr val="0000FF"/>
                </a:solidFill>
                <a:latin typeface="Times New Roman"/>
                <a:ea typeface="Times New Roman"/>
                <a:cs typeface="Times New Roman"/>
                <a:sym typeface="Times New Roman"/>
              </a:rPr>
              <a:t>Especially useful for biofuel production.</a:t>
            </a:r>
            <a:endParaRPr/>
          </a:p>
          <a:p>
            <a:pPr indent="-419100" lvl="0" marL="457200" marR="0" rtl="0" algn="l">
              <a:lnSpc>
                <a:spcPct val="100000"/>
              </a:lnSpc>
              <a:spcBef>
                <a:spcPts val="640"/>
              </a:spcBef>
              <a:spcAft>
                <a:spcPts val="0"/>
              </a:spcAft>
              <a:buClr>
                <a:srgbClr val="000000"/>
              </a:buClr>
              <a:buSzPts val="3000"/>
              <a:buFont typeface="Arial"/>
              <a:buChar char="●"/>
            </a:pPr>
            <a:r>
              <a:rPr b="0" i="0" lang="en" sz="3200" u="none" cap="none" strike="noStrike">
                <a:solidFill>
                  <a:srgbClr val="0000FF"/>
                </a:solidFill>
                <a:latin typeface="Times New Roman"/>
                <a:ea typeface="Times New Roman"/>
                <a:cs typeface="Times New Roman"/>
                <a:sym typeface="Times New Roman"/>
              </a:rPr>
              <a:t>Need caution: </a:t>
            </a:r>
            <a:endParaRPr/>
          </a:p>
          <a:p>
            <a:pPr indent="-381000" lvl="1" marL="914400" marR="0" rtl="0" algn="l">
              <a:lnSpc>
                <a:spcPct val="100000"/>
              </a:lnSpc>
              <a:spcBef>
                <a:spcPts val="0"/>
              </a:spcBef>
              <a:spcAft>
                <a:spcPts val="0"/>
              </a:spcAft>
              <a:buClr>
                <a:srgbClr val="FF0000"/>
              </a:buClr>
              <a:buSzPts val="1920"/>
              <a:buFont typeface="Courier New"/>
              <a:buChar char="o"/>
            </a:pPr>
            <a:r>
              <a:rPr b="0" i="0" lang="en" sz="2400" u="sng" cap="none" strike="noStrike">
                <a:solidFill>
                  <a:srgbClr val="FF0000"/>
                </a:solidFill>
                <a:latin typeface="Arial"/>
                <a:ea typeface="Arial"/>
                <a:cs typeface="Arial"/>
                <a:sym typeface="Arial"/>
              </a:rPr>
              <a:t>All renewable biomass cannot be used!</a:t>
            </a:r>
            <a:endParaRPr/>
          </a:p>
          <a:p>
            <a:pPr indent="-381000" lvl="1" marL="914400" marR="0" rtl="0" algn="l">
              <a:lnSpc>
                <a:spcPct val="100000"/>
              </a:lnSpc>
              <a:spcBef>
                <a:spcPts val="640"/>
              </a:spcBef>
              <a:spcAft>
                <a:spcPts val="0"/>
              </a:spcAft>
              <a:buClr>
                <a:srgbClr val="FF0000"/>
              </a:buClr>
              <a:buSzPts val="1920"/>
              <a:buFont typeface="Courier New"/>
              <a:buChar char="o"/>
            </a:pPr>
            <a:r>
              <a:rPr b="0" i="0" lang="en" sz="2400" u="none" cap="none" strike="noStrike">
                <a:solidFill>
                  <a:srgbClr val="FF0000"/>
                </a:solidFill>
                <a:latin typeface="Times New Roman"/>
                <a:ea typeface="Times New Roman"/>
                <a:cs typeface="Times New Roman"/>
                <a:sym typeface="Times New Roman"/>
              </a:rPr>
              <a:t>Energy crops should not be grown on food cropland.</a:t>
            </a:r>
            <a:endParaRPr/>
          </a:p>
          <a:p>
            <a:pPr indent="-381000" lvl="1" marL="914400" marR="0" rtl="0" algn="l">
              <a:lnSpc>
                <a:spcPct val="100000"/>
              </a:lnSpc>
              <a:spcBef>
                <a:spcPts val="640"/>
              </a:spcBef>
              <a:spcAft>
                <a:spcPts val="0"/>
              </a:spcAft>
              <a:buClr>
                <a:srgbClr val="FF0000"/>
              </a:buClr>
              <a:buSzPts val="1920"/>
              <a:buFont typeface="Courier New"/>
              <a:buChar char="o"/>
            </a:pPr>
            <a:r>
              <a:rPr b="0" i="0" lang="en" sz="2400" u="none" cap="none" strike="noStrike">
                <a:solidFill>
                  <a:srgbClr val="FF0000"/>
                </a:solidFill>
                <a:latin typeface="Times New Roman"/>
                <a:ea typeface="Times New Roman"/>
                <a:cs typeface="Times New Roman"/>
                <a:sym typeface="Times New Roman"/>
              </a:rPr>
              <a:t>Biomass for fuel should not be obtained from natural vegetation of natural habitats.</a:t>
            </a:r>
            <a:endParaRPr/>
          </a:p>
          <a:p>
            <a:pPr indent="-381000" lvl="1" marL="914400" marR="0" rtl="0" algn="l">
              <a:lnSpc>
                <a:spcPct val="100000"/>
              </a:lnSpc>
              <a:spcBef>
                <a:spcPts val="640"/>
              </a:spcBef>
              <a:spcAft>
                <a:spcPts val="0"/>
              </a:spcAft>
              <a:buClr>
                <a:srgbClr val="FF0000"/>
              </a:buClr>
              <a:buSzPts val="1920"/>
              <a:buFont typeface="Courier New"/>
              <a:buChar char="o"/>
            </a:pPr>
            <a:r>
              <a:rPr b="0" i="0" lang="en" sz="2400" u="none" cap="none" strike="noStrike">
                <a:solidFill>
                  <a:srgbClr val="FF0000"/>
                </a:solidFill>
                <a:latin typeface="Times New Roman"/>
                <a:ea typeface="Times New Roman"/>
                <a:cs typeface="Times New Roman"/>
                <a:sym typeface="Times New Roman"/>
              </a:rPr>
              <a:t>Agro-wastes and residues are potential fertilizers in food production. Their diversion for fuel production can deplete soil fertility. </a:t>
            </a:r>
            <a:endParaRPr/>
          </a:p>
          <a:p>
            <a:pPr indent="-381000" lvl="1" marL="914400" marR="0" rtl="0" algn="l">
              <a:lnSpc>
                <a:spcPct val="100000"/>
              </a:lnSpc>
              <a:spcBef>
                <a:spcPts val="640"/>
              </a:spcBef>
              <a:spcAft>
                <a:spcPts val="0"/>
              </a:spcAft>
              <a:buClr>
                <a:srgbClr val="FF0000"/>
              </a:buClr>
              <a:buSzPts val="1920"/>
              <a:buFont typeface="Courier New"/>
              <a:buChar char="o"/>
            </a:pPr>
            <a:r>
              <a:rPr b="0" i="0" lang="en" sz="2400" u="none" cap="none" strike="noStrike">
                <a:solidFill>
                  <a:srgbClr val="FF0000"/>
                </a:solidFill>
                <a:latin typeface="Times New Roman"/>
                <a:ea typeface="Times New Roman"/>
                <a:cs typeface="Times New Roman"/>
                <a:sym typeface="Times New Roman"/>
              </a:rPr>
              <a:t>Planted and sustainably managed energy forests and judicious use of agro and urban waste alone should be used for biofuel production.</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746" name="Google Shape;746;p104"/>
          <p:cNvSpPr txBox="1"/>
          <p:nvPr>
            <p:ph type="title"/>
          </p:nvPr>
        </p:nvSpPr>
        <p:spPr>
          <a:xfrm>
            <a:off x="457200" y="-76200"/>
            <a:ext cx="82296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 sz="4000" u="none" cap="none" strike="noStrike">
                <a:solidFill>
                  <a:srgbClr val="800000"/>
                </a:solidFill>
                <a:latin typeface="Times New Roman"/>
                <a:ea typeface="Times New Roman"/>
                <a:cs typeface="Times New Roman"/>
                <a:sym typeface="Times New Roman"/>
              </a:rPr>
              <a:t>Bioenergy</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0" name="Shape 750"/>
        <p:cNvGrpSpPr/>
        <p:nvPr/>
      </p:nvGrpSpPr>
      <p:grpSpPr>
        <a:xfrm>
          <a:off x="0" y="0"/>
          <a:ext cx="0" cy="0"/>
          <a:chOff x="0" y="0"/>
          <a:chExt cx="0" cy="0"/>
        </a:xfrm>
      </p:grpSpPr>
      <p:sp>
        <p:nvSpPr>
          <p:cNvPr id="751" name="Google Shape;751;p105"/>
          <p:cNvSpPr txBox="1"/>
          <p:nvPr>
            <p:ph type="title"/>
          </p:nvPr>
        </p:nvSpPr>
        <p:spPr>
          <a:xfrm>
            <a:off x="457200" y="152400"/>
            <a:ext cx="8229600" cy="99059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1" i="0" lang="en" sz="3600" u="none" cap="none" strike="noStrike">
                <a:solidFill>
                  <a:srgbClr val="C73C39"/>
                </a:solidFill>
                <a:latin typeface="Arial"/>
                <a:ea typeface="Arial"/>
                <a:cs typeface="Arial"/>
                <a:sym typeface="Arial"/>
              </a:rPr>
              <a:t>Bioenergy Technologies</a:t>
            </a:r>
            <a:endParaRPr/>
          </a:p>
        </p:txBody>
      </p:sp>
      <p:sp>
        <p:nvSpPr>
          <p:cNvPr id="752" name="Google Shape;752;p105"/>
          <p:cNvSpPr txBox="1"/>
          <p:nvPr>
            <p:ph idx="1" type="body"/>
          </p:nvPr>
        </p:nvSpPr>
        <p:spPr>
          <a:xfrm>
            <a:off x="0" y="1066800"/>
            <a:ext cx="9144000" cy="4937700"/>
          </a:xfrm>
          <a:prstGeom prst="rect">
            <a:avLst/>
          </a:prstGeom>
          <a:noFill/>
          <a:ln>
            <a:noFill/>
          </a:ln>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rgbClr val="000000"/>
              </a:buClr>
              <a:buSzPts val="3000"/>
              <a:buFont typeface="Arial"/>
              <a:buChar char="●"/>
            </a:pPr>
            <a:r>
              <a:rPr b="0" i="0" lang="en" sz="3200" u="none" cap="none" strike="noStrike">
                <a:solidFill>
                  <a:schemeClr val="dk1"/>
                </a:solidFill>
                <a:latin typeface="Times New Roman"/>
                <a:ea typeface="Times New Roman"/>
                <a:cs typeface="Times New Roman"/>
                <a:sym typeface="Times New Roman"/>
              </a:rPr>
              <a:t>Direct combustion</a:t>
            </a:r>
            <a:endParaRPr/>
          </a:p>
          <a:p>
            <a:pPr indent="-419100" lvl="0" marL="457200" marR="0" rtl="0" algn="l">
              <a:lnSpc>
                <a:spcPct val="100000"/>
              </a:lnSpc>
              <a:spcBef>
                <a:spcPts val="640"/>
              </a:spcBef>
              <a:spcAft>
                <a:spcPts val="0"/>
              </a:spcAft>
              <a:buClr>
                <a:srgbClr val="000000"/>
              </a:buClr>
              <a:buSzPts val="3000"/>
              <a:buFont typeface="Arial"/>
              <a:buChar char="●"/>
            </a:pPr>
            <a:r>
              <a:rPr b="0" i="0" lang="en" sz="3200" u="none" cap="none" strike="noStrike">
                <a:solidFill>
                  <a:schemeClr val="dk1"/>
                </a:solidFill>
                <a:latin typeface="Times New Roman"/>
                <a:ea typeface="Times New Roman"/>
                <a:cs typeface="Times New Roman"/>
                <a:sym typeface="Times New Roman"/>
              </a:rPr>
              <a:t>Pyrolysis: </a:t>
            </a:r>
            <a:endParaRPr/>
          </a:p>
          <a:p>
            <a:pPr indent="-381000" lvl="1" marL="914400" marR="0" rtl="0" algn="l">
              <a:lnSpc>
                <a:spcPct val="100000"/>
              </a:lnSpc>
              <a:spcBef>
                <a:spcPts val="480"/>
              </a:spcBef>
              <a:spcAft>
                <a:spcPts val="0"/>
              </a:spcAft>
              <a:buClr>
                <a:srgbClr val="000000"/>
              </a:buClr>
              <a:buSzPts val="2400"/>
              <a:buFont typeface="Courier New"/>
              <a:buChar char="o"/>
            </a:pPr>
            <a:r>
              <a:rPr b="0" i="0" lang="en" sz="2400" u="none" cap="none" strike="noStrike">
                <a:solidFill>
                  <a:schemeClr val="dk1"/>
                </a:solidFill>
                <a:latin typeface="Times New Roman"/>
                <a:ea typeface="Times New Roman"/>
                <a:cs typeface="Times New Roman"/>
                <a:sym typeface="Times New Roman"/>
              </a:rPr>
              <a:t>solid (char) fuel briquettes </a:t>
            </a:r>
            <a:endParaRPr/>
          </a:p>
          <a:p>
            <a:pPr indent="-381000" lvl="1" marL="914400" marR="0" rtl="0" algn="l">
              <a:lnSpc>
                <a:spcPct val="100000"/>
              </a:lnSpc>
              <a:spcBef>
                <a:spcPts val="480"/>
              </a:spcBef>
              <a:spcAft>
                <a:spcPts val="0"/>
              </a:spcAft>
              <a:buClr>
                <a:srgbClr val="000000"/>
              </a:buClr>
              <a:buSzPts val="2400"/>
              <a:buFont typeface="Courier New"/>
              <a:buChar char="o"/>
            </a:pPr>
            <a:r>
              <a:rPr b="0" i="0" lang="en" sz="2400" u="none" cap="none" strike="noStrike">
                <a:solidFill>
                  <a:schemeClr val="dk1"/>
                </a:solidFill>
                <a:latin typeface="Times New Roman"/>
                <a:ea typeface="Times New Roman"/>
                <a:cs typeface="Times New Roman"/>
                <a:sym typeface="Times New Roman"/>
              </a:rPr>
              <a:t>liquid fuel (pyrolysis oil)…may need upgradation</a:t>
            </a:r>
            <a:endParaRPr/>
          </a:p>
          <a:p>
            <a:pPr indent="-381000" lvl="1" marL="914400" marR="0" rtl="0" algn="l">
              <a:lnSpc>
                <a:spcPct val="100000"/>
              </a:lnSpc>
              <a:spcBef>
                <a:spcPts val="480"/>
              </a:spcBef>
              <a:spcAft>
                <a:spcPts val="0"/>
              </a:spcAft>
              <a:buClr>
                <a:srgbClr val="000000"/>
              </a:buClr>
              <a:buSzPts val="2400"/>
              <a:buFont typeface="Courier New"/>
              <a:buChar char="o"/>
            </a:pPr>
            <a:r>
              <a:rPr b="0" i="0" lang="en" sz="2400" u="none" cap="none" strike="noStrike">
                <a:solidFill>
                  <a:schemeClr val="dk1"/>
                </a:solidFill>
                <a:latin typeface="Times New Roman"/>
                <a:ea typeface="Times New Roman"/>
                <a:cs typeface="Times New Roman"/>
                <a:sym typeface="Times New Roman"/>
              </a:rPr>
              <a:t>Biomass gasification: synthesis gas (CO + H</a:t>
            </a:r>
            <a:r>
              <a:rPr b="0" baseline="-25000" i="0" lang="en" sz="2400" u="none" cap="none" strike="noStrike">
                <a:solidFill>
                  <a:schemeClr val="dk1"/>
                </a:solidFill>
                <a:latin typeface="Times New Roman"/>
                <a:ea typeface="Times New Roman"/>
                <a:cs typeface="Times New Roman"/>
                <a:sym typeface="Times New Roman"/>
              </a:rPr>
              <a:t>2</a:t>
            </a:r>
            <a:r>
              <a:rPr b="0" i="0" lang="en" sz="2400" u="none" cap="none" strike="noStrike">
                <a:solidFill>
                  <a:schemeClr val="dk1"/>
                </a:solidFill>
                <a:latin typeface="Times New Roman"/>
                <a:ea typeface="Times New Roman"/>
                <a:cs typeface="Times New Roman"/>
                <a:sym typeface="Times New Roman"/>
              </a:rPr>
              <a:t>)</a:t>
            </a:r>
            <a:endParaRPr/>
          </a:p>
          <a:p>
            <a:pPr indent="-419100" lvl="0" marL="457200" marR="0" rtl="0" algn="l">
              <a:lnSpc>
                <a:spcPct val="100000"/>
              </a:lnSpc>
              <a:spcBef>
                <a:spcPts val="640"/>
              </a:spcBef>
              <a:spcAft>
                <a:spcPts val="0"/>
              </a:spcAft>
              <a:buClr>
                <a:srgbClr val="000000"/>
              </a:buClr>
              <a:buSzPts val="3000"/>
              <a:buFont typeface="Arial"/>
              <a:buChar char="●"/>
            </a:pPr>
            <a:r>
              <a:rPr b="0" i="0" lang="en" sz="3200" u="none" cap="none" strike="noStrike">
                <a:solidFill>
                  <a:schemeClr val="dk1"/>
                </a:solidFill>
                <a:latin typeface="Times New Roman"/>
                <a:ea typeface="Times New Roman"/>
                <a:cs typeface="Times New Roman"/>
                <a:sym typeface="Times New Roman"/>
              </a:rPr>
              <a:t>Steam reformation: producer gas (CO + H</a:t>
            </a:r>
            <a:r>
              <a:rPr b="0" baseline="-25000" i="0" lang="en" sz="3200" u="none" cap="none" strike="noStrike">
                <a:solidFill>
                  <a:schemeClr val="dk1"/>
                </a:solidFill>
                <a:latin typeface="Times New Roman"/>
                <a:ea typeface="Times New Roman"/>
                <a:cs typeface="Times New Roman"/>
                <a:sym typeface="Times New Roman"/>
              </a:rPr>
              <a:t>2</a:t>
            </a:r>
            <a:r>
              <a:rPr b="0" i="0" lang="en" sz="3200" u="none" cap="none" strike="noStrike">
                <a:solidFill>
                  <a:schemeClr val="dk1"/>
                </a:solidFill>
                <a:latin typeface="Times New Roman"/>
                <a:ea typeface="Times New Roman"/>
                <a:cs typeface="Times New Roman"/>
                <a:sym typeface="Times New Roman"/>
              </a:rPr>
              <a:t>)</a:t>
            </a:r>
            <a:endParaRPr/>
          </a:p>
          <a:p>
            <a:pPr indent="-419100" lvl="0" marL="457200" marR="0" rtl="0" algn="l">
              <a:lnSpc>
                <a:spcPct val="100000"/>
              </a:lnSpc>
              <a:spcBef>
                <a:spcPts val="640"/>
              </a:spcBef>
              <a:spcAft>
                <a:spcPts val="0"/>
              </a:spcAft>
              <a:buClr>
                <a:srgbClr val="000000"/>
              </a:buClr>
              <a:buSzPts val="3000"/>
              <a:buFont typeface="Arial"/>
              <a:buChar char="●"/>
            </a:pPr>
            <a:r>
              <a:rPr b="0" i="0" lang="en" sz="3200" u="none" cap="none" strike="noStrike">
                <a:solidFill>
                  <a:schemeClr val="dk1"/>
                </a:solidFill>
                <a:latin typeface="Times New Roman"/>
                <a:ea typeface="Times New Roman"/>
                <a:cs typeface="Times New Roman"/>
                <a:sym typeface="Times New Roman"/>
              </a:rPr>
              <a:t>Biodiesel (transesterification of bio-derived) oils</a:t>
            </a:r>
            <a:endParaRPr/>
          </a:p>
          <a:p>
            <a:pPr indent="-419100" lvl="0" marL="457200" marR="0" rtl="0" algn="l">
              <a:lnSpc>
                <a:spcPct val="100000"/>
              </a:lnSpc>
              <a:spcBef>
                <a:spcPts val="640"/>
              </a:spcBef>
              <a:spcAft>
                <a:spcPts val="0"/>
              </a:spcAft>
              <a:buClr>
                <a:srgbClr val="000000"/>
              </a:buClr>
              <a:buSzPts val="3000"/>
              <a:buFont typeface="Arial"/>
              <a:buChar char="●"/>
            </a:pPr>
            <a:r>
              <a:rPr b="0" i="0" lang="en" sz="3200" u="none" cap="none" strike="noStrike">
                <a:solidFill>
                  <a:schemeClr val="dk1"/>
                </a:solidFill>
                <a:latin typeface="Times New Roman"/>
                <a:ea typeface="Times New Roman"/>
                <a:cs typeface="Times New Roman"/>
                <a:sym typeface="Times New Roman"/>
              </a:rPr>
              <a:t>Biodigestion/Fermentation</a:t>
            </a:r>
            <a:endParaRPr/>
          </a:p>
          <a:p>
            <a:pPr indent="-381000" lvl="1" marL="914400" marR="0" rtl="0" algn="l">
              <a:lnSpc>
                <a:spcPct val="100000"/>
              </a:lnSpc>
              <a:spcBef>
                <a:spcPts val="640"/>
              </a:spcBef>
              <a:spcAft>
                <a:spcPts val="0"/>
              </a:spcAft>
              <a:buClr>
                <a:srgbClr val="000000"/>
              </a:buClr>
              <a:buSzPts val="2400"/>
              <a:buFont typeface="Courier New"/>
              <a:buChar char="o"/>
            </a:pPr>
            <a:r>
              <a:rPr b="0" i="0" lang="en" sz="2400" u="none" cap="none" strike="noStrike">
                <a:solidFill>
                  <a:schemeClr val="dk1"/>
                </a:solidFill>
                <a:latin typeface="Times New Roman"/>
                <a:ea typeface="Times New Roman"/>
                <a:cs typeface="Times New Roman"/>
                <a:sym typeface="Times New Roman"/>
              </a:rPr>
              <a:t>Biogas (bio-methanation) can be sustainable since it gives energy while simultaneously yielding the waste slurry with fertilizer value.  </a:t>
            </a:r>
            <a:endParaRPr/>
          </a:p>
          <a:p>
            <a:pPr indent="-381000" lvl="1" marL="914400" marR="0" rtl="0" algn="l">
              <a:lnSpc>
                <a:spcPct val="100000"/>
              </a:lnSpc>
              <a:spcBef>
                <a:spcPts val="480"/>
              </a:spcBef>
              <a:spcAft>
                <a:spcPts val="0"/>
              </a:spcAft>
              <a:buClr>
                <a:srgbClr val="000000"/>
              </a:buClr>
              <a:buSzPts val="2400"/>
              <a:buFont typeface="Courier New"/>
              <a:buChar char="o"/>
            </a:pPr>
            <a:r>
              <a:rPr b="0" i="0" lang="en" sz="2400" u="none" cap="none" strike="noStrike">
                <a:solidFill>
                  <a:schemeClr val="dk1"/>
                </a:solidFill>
                <a:latin typeface="Times New Roman"/>
                <a:ea typeface="Times New Roman"/>
                <a:cs typeface="Times New Roman"/>
                <a:sym typeface="Times New Roman"/>
              </a:rPr>
              <a:t>Bioethanol</a:t>
            </a:r>
            <a:endParaRPr/>
          </a:p>
          <a:p>
            <a:pPr indent="0" lvl="0" marL="0" marR="0" rtl="0" algn="l">
              <a:lnSpc>
                <a:spcPct val="100000"/>
              </a:lnSpc>
              <a:spcBef>
                <a:spcPts val="0"/>
              </a:spcBef>
              <a:spcAft>
                <a:spcPts val="0"/>
              </a:spcAft>
              <a:buClr>
                <a:srgbClr val="0000FF"/>
              </a:buClr>
              <a:buFont typeface="Arial"/>
              <a:buNone/>
            </a:pPr>
            <a:r>
              <a:t/>
            </a:r>
            <a:endParaRPr b="0" i="0" sz="3000" u="none" cap="none" strike="noStrike">
              <a:solidFill>
                <a:srgbClr val="0000FF"/>
              </a:solidFill>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6" name="Shape 756"/>
        <p:cNvGrpSpPr/>
        <p:nvPr/>
      </p:nvGrpSpPr>
      <p:grpSpPr>
        <a:xfrm>
          <a:off x="0" y="0"/>
          <a:ext cx="0" cy="0"/>
          <a:chOff x="0" y="0"/>
          <a:chExt cx="0" cy="0"/>
        </a:xfrm>
      </p:grpSpPr>
      <p:sp>
        <p:nvSpPr>
          <p:cNvPr id="757" name="Google Shape;757;p106"/>
          <p:cNvSpPr txBox="1"/>
          <p:nvPr>
            <p:ph type="title"/>
          </p:nvPr>
        </p:nvSpPr>
        <p:spPr>
          <a:xfrm>
            <a:off x="457200" y="152400"/>
            <a:ext cx="8229600" cy="99059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t/>
            </a:r>
            <a:endParaRPr b="1" i="0" sz="3600" u="none" cap="none" strike="noStrike">
              <a:solidFill>
                <a:srgbClr val="C73C39"/>
              </a:solidFill>
              <a:latin typeface="Arial"/>
              <a:ea typeface="Arial"/>
              <a:cs typeface="Arial"/>
              <a:sym typeface="Arial"/>
            </a:endParaRPr>
          </a:p>
        </p:txBody>
      </p:sp>
      <p:sp>
        <p:nvSpPr>
          <p:cNvPr id="758" name="Google Shape;758;p106"/>
          <p:cNvSpPr txBox="1"/>
          <p:nvPr>
            <p:ph idx="1" type="body"/>
          </p:nvPr>
        </p:nvSpPr>
        <p:spPr>
          <a:xfrm>
            <a:off x="457200" y="1219200"/>
            <a:ext cx="8534400" cy="493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FF"/>
              </a:buClr>
              <a:buFont typeface="Arial"/>
              <a:buNone/>
            </a:pPr>
            <a:r>
              <a:rPr b="0" i="0" lang="en" sz="3000" u="none" cap="none" strike="noStrike">
                <a:solidFill>
                  <a:srgbClr val="0000FF"/>
                </a:solidFill>
                <a:latin typeface="Arial"/>
                <a:ea typeface="Arial"/>
                <a:cs typeface="Arial"/>
                <a:sym typeface="Arial"/>
              </a:rPr>
              <a:t>Watch Video: </a:t>
            </a:r>
            <a:r>
              <a:rPr b="0" i="0" lang="en" sz="3000" u="sng" cap="none" strike="noStrike">
                <a:solidFill>
                  <a:schemeClr val="hlink"/>
                </a:solidFill>
                <a:latin typeface="Arial"/>
                <a:ea typeface="Arial"/>
                <a:cs typeface="Arial"/>
                <a:sym typeface="Arial"/>
                <a:hlinkClick r:id="rId3"/>
              </a:rPr>
              <a:t>MIT Algae Photobioreactor</a:t>
            </a:r>
            <a:r>
              <a:rPr b="0" i="0" lang="en" sz="3000" u="none" cap="none" strike="noStrike">
                <a:solidFill>
                  <a:srgbClr val="0000FF"/>
                </a:solidFill>
                <a:latin typeface="Arial"/>
                <a:ea typeface="Arial"/>
                <a:cs typeface="Arial"/>
                <a:sym typeface="Arial"/>
              </a:rPr>
              <a:t> (5 min)</a:t>
            </a:r>
            <a:endParaRPr b="0" i="0" sz="30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rgbClr val="0000FF"/>
              </a:buClr>
              <a:buFont typeface="Arial"/>
              <a:buNone/>
            </a:pPr>
            <a:r>
              <a:t/>
            </a:r>
            <a:endParaRPr/>
          </a:p>
          <a:p>
            <a:pPr indent="0" lvl="0" marL="0" marR="0" rtl="0" algn="l">
              <a:lnSpc>
                <a:spcPct val="100000"/>
              </a:lnSpc>
              <a:spcBef>
                <a:spcPts val="0"/>
              </a:spcBef>
              <a:spcAft>
                <a:spcPts val="0"/>
              </a:spcAft>
              <a:buClr>
                <a:srgbClr val="0000FF"/>
              </a:buClr>
              <a:buFont typeface="Arial"/>
              <a:buNone/>
            </a:pPr>
            <a:r>
              <a:rPr lang="en">
                <a:solidFill>
                  <a:srgbClr val="000000"/>
                </a:solidFill>
              </a:rPr>
              <a:t>Innovative experimental system provides multiple benefits: </a:t>
            </a:r>
            <a:endParaRPr b="0" i="0" sz="3000" u="none" cap="none" strike="noStrike">
              <a:solidFill>
                <a:srgbClr val="000000"/>
              </a:solidFill>
              <a:latin typeface="Arial"/>
              <a:ea typeface="Arial"/>
              <a:cs typeface="Arial"/>
              <a:sym typeface="Arial"/>
            </a:endParaRPr>
          </a:p>
          <a:p>
            <a:pPr indent="-360363" lvl="0" marL="398463"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00"/>
                </a:solidFill>
                <a:latin typeface="Arial"/>
                <a:ea typeface="Arial"/>
                <a:cs typeface="Arial"/>
                <a:sym typeface="Arial"/>
              </a:rPr>
              <a:t>CO</a:t>
            </a:r>
            <a:r>
              <a:rPr b="0" baseline="-25000" i="0" lang="en" sz="3000" u="none" cap="none" strike="noStrike">
                <a:solidFill>
                  <a:srgbClr val="000000"/>
                </a:solidFill>
                <a:latin typeface="Arial"/>
                <a:ea typeface="Arial"/>
                <a:cs typeface="Arial"/>
                <a:sym typeface="Arial"/>
              </a:rPr>
              <a:t>2</a:t>
            </a:r>
            <a:r>
              <a:rPr b="0" i="0" lang="en" sz="3000" u="none" cap="none" strike="noStrike">
                <a:solidFill>
                  <a:srgbClr val="000000"/>
                </a:solidFill>
                <a:latin typeface="Arial"/>
                <a:ea typeface="Arial"/>
                <a:cs typeface="Arial"/>
                <a:sym typeface="Arial"/>
              </a:rPr>
              <a:t> emission reduction</a:t>
            </a:r>
            <a:endParaRPr>
              <a:solidFill>
                <a:srgbClr val="000000"/>
              </a:solidFill>
            </a:endParaRPr>
          </a:p>
          <a:p>
            <a:pPr indent="-360363" lvl="0" marL="398463"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00"/>
                </a:solidFill>
                <a:latin typeface="Arial"/>
                <a:ea typeface="Arial"/>
                <a:cs typeface="Arial"/>
                <a:sym typeface="Arial"/>
              </a:rPr>
              <a:t>CO</a:t>
            </a:r>
            <a:r>
              <a:rPr b="0" baseline="-25000" i="0" lang="en" sz="3000" u="none" cap="none" strike="noStrike">
                <a:solidFill>
                  <a:srgbClr val="000000"/>
                </a:solidFill>
                <a:latin typeface="Arial"/>
                <a:ea typeface="Arial"/>
                <a:cs typeface="Arial"/>
                <a:sym typeface="Arial"/>
              </a:rPr>
              <a:t>2</a:t>
            </a:r>
            <a:r>
              <a:rPr b="0" i="0" lang="en" sz="3000" u="none" cap="none" strike="noStrike">
                <a:solidFill>
                  <a:srgbClr val="000000"/>
                </a:solidFill>
                <a:latin typeface="Arial"/>
                <a:ea typeface="Arial"/>
                <a:cs typeface="Arial"/>
                <a:sym typeface="Arial"/>
              </a:rPr>
              <a:t> enhances biomass growth</a:t>
            </a:r>
            <a:endParaRPr>
              <a:solidFill>
                <a:srgbClr val="000000"/>
              </a:solidFill>
            </a:endParaRPr>
          </a:p>
          <a:p>
            <a:pPr indent="-360363" lvl="0" marL="398463"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00"/>
                </a:solidFill>
                <a:latin typeface="Arial"/>
                <a:ea typeface="Arial"/>
                <a:cs typeface="Arial"/>
                <a:sym typeface="Arial"/>
              </a:rPr>
              <a:t>NO</a:t>
            </a:r>
            <a:r>
              <a:rPr b="0" baseline="-25000" i="0" lang="en" sz="3000" u="none" cap="none" strike="noStrike">
                <a:solidFill>
                  <a:srgbClr val="000000"/>
                </a:solidFill>
                <a:latin typeface="Arial"/>
                <a:ea typeface="Arial"/>
                <a:cs typeface="Arial"/>
                <a:sym typeface="Arial"/>
              </a:rPr>
              <a:t>x</a:t>
            </a:r>
            <a:r>
              <a:rPr b="0" i="0" lang="en" sz="3000" u="none" cap="none" strike="noStrike">
                <a:solidFill>
                  <a:srgbClr val="000000"/>
                </a:solidFill>
                <a:latin typeface="Arial"/>
                <a:ea typeface="Arial"/>
                <a:cs typeface="Arial"/>
                <a:sym typeface="Arial"/>
              </a:rPr>
              <a:t> removal</a:t>
            </a:r>
            <a:endParaRPr>
              <a:solidFill>
                <a:srgbClr val="000000"/>
              </a:solidFill>
            </a:endParaRPr>
          </a:p>
          <a:p>
            <a:pPr indent="-360363" lvl="0" marL="398463"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00"/>
                </a:solidFill>
                <a:latin typeface="Arial"/>
                <a:ea typeface="Arial"/>
                <a:cs typeface="Arial"/>
                <a:sym typeface="Arial"/>
              </a:rPr>
              <a:t>Solar Energy Utilization</a:t>
            </a:r>
            <a:endParaRPr>
              <a:solidFill>
                <a:srgbClr val="000000"/>
              </a:solidFill>
            </a:endParaRPr>
          </a:p>
          <a:p>
            <a:pPr indent="-360363" lvl="0" marL="398463" marR="0" rtl="0" algn="l">
              <a:lnSpc>
                <a:spcPct val="100000"/>
              </a:lnSpc>
              <a:spcBef>
                <a:spcPts val="0"/>
              </a:spcBef>
              <a:spcAft>
                <a:spcPts val="0"/>
              </a:spcAft>
              <a:buClr>
                <a:srgbClr val="000000"/>
              </a:buClr>
              <a:buSzPts val="3000"/>
              <a:buFont typeface="Arial"/>
              <a:buChar char="•"/>
            </a:pPr>
            <a:r>
              <a:rPr b="0" i="0" lang="en" sz="3000" u="none" cap="none" strike="noStrike">
                <a:solidFill>
                  <a:srgbClr val="000000"/>
                </a:solidFill>
                <a:latin typeface="Arial"/>
                <a:ea typeface="Arial"/>
                <a:cs typeface="Arial"/>
                <a:sym typeface="Arial"/>
              </a:rPr>
              <a:t>Food/Fuel production</a:t>
            </a:r>
            <a:endParaRPr>
              <a:solidFill>
                <a:srgbClr val="000000"/>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3" name="Shape 763"/>
        <p:cNvGrpSpPr/>
        <p:nvPr/>
      </p:nvGrpSpPr>
      <p:grpSpPr>
        <a:xfrm>
          <a:off x="0" y="0"/>
          <a:ext cx="0" cy="0"/>
          <a:chOff x="0" y="0"/>
          <a:chExt cx="0" cy="0"/>
        </a:xfrm>
      </p:grpSpPr>
      <p:sp>
        <p:nvSpPr>
          <p:cNvPr id="764" name="Google Shape;764;p107"/>
          <p:cNvSpPr txBox="1"/>
          <p:nvPr>
            <p:ph type="title"/>
          </p:nvPr>
        </p:nvSpPr>
        <p:spPr>
          <a:xfrm>
            <a:off x="220250" y="122250"/>
            <a:ext cx="8618999" cy="76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105B1"/>
              </a:buClr>
              <a:buFont typeface="Times New Roman"/>
              <a:buNone/>
            </a:pPr>
            <a:r>
              <a:rPr b="1" i="0" lang="en" sz="4000" u="none" cap="none" strike="noStrike">
                <a:solidFill>
                  <a:srgbClr val="800000"/>
                </a:solidFill>
                <a:latin typeface="Times New Roman"/>
                <a:ea typeface="Times New Roman"/>
                <a:cs typeface="Times New Roman"/>
                <a:sym typeface="Times New Roman"/>
              </a:rPr>
              <a:t>So What Have We Understood Sofar?</a:t>
            </a:r>
            <a:endParaRPr b="1" i="0" sz="4000" u="none" cap="none" strike="noStrike">
              <a:solidFill>
                <a:srgbClr val="800000"/>
              </a:solidFill>
              <a:latin typeface="Times New Roman"/>
              <a:ea typeface="Times New Roman"/>
              <a:cs typeface="Times New Roman"/>
              <a:sym typeface="Times New Roman"/>
            </a:endParaRPr>
          </a:p>
        </p:txBody>
      </p:sp>
      <p:sp>
        <p:nvSpPr>
          <p:cNvPr id="765" name="Google Shape;765;p107"/>
          <p:cNvSpPr txBox="1"/>
          <p:nvPr>
            <p:ph idx="1" type="body"/>
          </p:nvPr>
        </p:nvSpPr>
        <p:spPr>
          <a:xfrm>
            <a:off x="46500" y="985200"/>
            <a:ext cx="9043800" cy="5582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544"/>
              <a:buFont typeface="Arial"/>
              <a:buChar char="●"/>
            </a:pPr>
            <a:r>
              <a:rPr b="0" i="0" lang="en" sz="2600" u="none" cap="none" strike="noStrike">
                <a:solidFill>
                  <a:schemeClr val="dk1"/>
                </a:solidFill>
                <a:latin typeface="Times New Roman"/>
                <a:ea typeface="Times New Roman"/>
                <a:cs typeface="Times New Roman"/>
                <a:sym typeface="Times New Roman"/>
              </a:rPr>
              <a:t>All the major conventional sources of energy have unacceptably high environmental and social impacts. </a:t>
            </a:r>
            <a:endParaRPr/>
          </a:p>
          <a:p>
            <a:pPr indent="-342900" lvl="0" marL="342900" marR="0" rtl="0" algn="l">
              <a:lnSpc>
                <a:spcPct val="100000"/>
              </a:lnSpc>
              <a:spcBef>
                <a:spcPts val="640"/>
              </a:spcBef>
              <a:spcAft>
                <a:spcPts val="0"/>
              </a:spcAft>
              <a:buClr>
                <a:schemeClr val="dk1"/>
              </a:buClr>
              <a:buSzPts val="1764"/>
              <a:buFont typeface="Arial"/>
              <a:buChar char="●"/>
            </a:pPr>
            <a:r>
              <a:rPr b="0" i="0" lang="en" sz="2600" u="none" cap="none" strike="noStrike">
                <a:solidFill>
                  <a:schemeClr val="dk1"/>
                </a:solidFill>
                <a:latin typeface="Times New Roman"/>
                <a:ea typeface="Times New Roman"/>
                <a:cs typeface="Times New Roman"/>
                <a:sym typeface="Times New Roman"/>
              </a:rPr>
              <a:t>There is an urgent need for environmentally benign alternatives.</a:t>
            </a:r>
            <a:endParaRPr/>
          </a:p>
          <a:p>
            <a:pPr indent="-342900" lvl="0" marL="342900" marR="0" rtl="0" algn="l">
              <a:lnSpc>
                <a:spcPct val="100000"/>
              </a:lnSpc>
              <a:spcBef>
                <a:spcPts val="640"/>
              </a:spcBef>
              <a:spcAft>
                <a:spcPts val="0"/>
              </a:spcAft>
              <a:buClr>
                <a:schemeClr val="dk1"/>
              </a:buClr>
              <a:buSzPts val="1764"/>
              <a:buFont typeface="Arial"/>
              <a:buChar char="●"/>
            </a:pPr>
            <a:r>
              <a:rPr b="0" i="0" lang="en" sz="2600" u="none" cap="none" strike="noStrike">
                <a:solidFill>
                  <a:schemeClr val="dk1"/>
                </a:solidFill>
                <a:latin typeface="Times New Roman"/>
                <a:ea typeface="Times New Roman"/>
                <a:cs typeface="Times New Roman"/>
                <a:sym typeface="Times New Roman"/>
              </a:rPr>
              <a:t>Solar, wind, geothermal, bioenergy and others are abundant.</a:t>
            </a:r>
            <a:endParaRPr/>
          </a:p>
          <a:p>
            <a:pPr indent="-342900" lvl="0" marL="342900" marR="0" rtl="0" algn="l">
              <a:lnSpc>
                <a:spcPct val="100000"/>
              </a:lnSpc>
              <a:spcBef>
                <a:spcPts val="640"/>
              </a:spcBef>
              <a:spcAft>
                <a:spcPts val="0"/>
              </a:spcAft>
              <a:buClr>
                <a:schemeClr val="dk1"/>
              </a:buClr>
              <a:buSzPts val="1764"/>
              <a:buFont typeface="Arial"/>
              <a:buChar char="●"/>
            </a:pPr>
            <a:r>
              <a:rPr b="0" i="0" lang="en" sz="2600" u="none" cap="none" strike="noStrike">
                <a:solidFill>
                  <a:schemeClr val="dk1"/>
                </a:solidFill>
                <a:latin typeface="Times New Roman"/>
                <a:ea typeface="Times New Roman"/>
                <a:cs typeface="Times New Roman"/>
                <a:sym typeface="Times New Roman"/>
              </a:rPr>
              <a:t>Important barriers exist: </a:t>
            </a:r>
            <a:endParaRPr/>
          </a:p>
          <a:p>
            <a:pPr indent="-347663" lvl="1" marL="792163" marR="0" rtl="0" algn="l">
              <a:lnSpc>
                <a:spcPct val="100000"/>
              </a:lnSpc>
              <a:spcBef>
                <a:spcPts val="640"/>
              </a:spcBef>
              <a:spcAft>
                <a:spcPts val="0"/>
              </a:spcAft>
              <a:buClr>
                <a:schemeClr val="dk1"/>
              </a:buClr>
              <a:buSzPts val="1493"/>
              <a:buFont typeface="Arial"/>
              <a:buChar char="●"/>
            </a:pPr>
            <a:r>
              <a:rPr b="0" i="0" lang="en" sz="2200" u="sng" cap="none" strike="noStrike">
                <a:solidFill>
                  <a:schemeClr val="dk1"/>
                </a:solidFill>
                <a:latin typeface="Times New Roman"/>
                <a:ea typeface="Times New Roman"/>
                <a:cs typeface="Times New Roman"/>
                <a:sym typeface="Times New Roman"/>
              </a:rPr>
              <a:t>Technological:</a:t>
            </a:r>
            <a:r>
              <a:rPr b="0" i="0" lang="en" sz="2200" u="none" cap="none" strike="noStrike">
                <a:solidFill>
                  <a:schemeClr val="dk1"/>
                </a:solidFill>
                <a:latin typeface="Times New Roman"/>
                <a:ea typeface="Times New Roman"/>
                <a:cs typeface="Times New Roman"/>
                <a:sym typeface="Times New Roman"/>
              </a:rPr>
              <a:t> Intermittence, poor predictability diffuseness and lack of large-scale storage.</a:t>
            </a:r>
            <a:endParaRPr/>
          </a:p>
          <a:p>
            <a:pPr indent="-347663" lvl="1" marL="792163" marR="0" rtl="0" algn="l">
              <a:lnSpc>
                <a:spcPct val="100000"/>
              </a:lnSpc>
              <a:spcBef>
                <a:spcPts val="640"/>
              </a:spcBef>
              <a:spcAft>
                <a:spcPts val="0"/>
              </a:spcAft>
              <a:buClr>
                <a:schemeClr val="dk1"/>
              </a:buClr>
              <a:buSzPts val="1493"/>
              <a:buFont typeface="Arial"/>
              <a:buChar char="●"/>
            </a:pPr>
            <a:r>
              <a:rPr b="0" i="0" lang="en" sz="2200" u="sng" cap="none" strike="noStrike">
                <a:solidFill>
                  <a:schemeClr val="dk1"/>
                </a:solidFill>
                <a:latin typeface="Times New Roman"/>
                <a:ea typeface="Times New Roman"/>
                <a:cs typeface="Times New Roman"/>
                <a:sym typeface="Times New Roman"/>
              </a:rPr>
              <a:t>Others: </a:t>
            </a:r>
            <a:r>
              <a:rPr b="0" i="0" lang="en" sz="2200" u="none" cap="none" strike="noStrike">
                <a:solidFill>
                  <a:schemeClr val="dk1"/>
                </a:solidFill>
                <a:latin typeface="Times New Roman"/>
                <a:ea typeface="Times New Roman"/>
                <a:cs typeface="Times New Roman"/>
                <a:sym typeface="Times New Roman"/>
              </a:rPr>
              <a:t>Inadequate grid infrastructure, subsidies to fossil fuels and nuclear, inadequate political will.</a:t>
            </a:r>
            <a:endParaRPr b="0" i="0" sz="2200" u="none" cap="none" strike="noStrike">
              <a:solidFill>
                <a:schemeClr val="dk1"/>
              </a:solidFill>
              <a:latin typeface="Times New Roman"/>
              <a:ea typeface="Times New Roman"/>
              <a:cs typeface="Times New Roman"/>
              <a:sym typeface="Times New Roman"/>
            </a:endParaRPr>
          </a:p>
          <a:p>
            <a:pPr indent="-342900" lvl="0" marL="342900" marR="0" rtl="0" algn="l">
              <a:lnSpc>
                <a:spcPct val="100000"/>
              </a:lnSpc>
              <a:spcBef>
                <a:spcPts val="640"/>
              </a:spcBef>
              <a:spcAft>
                <a:spcPts val="0"/>
              </a:spcAft>
              <a:buClr>
                <a:schemeClr val="dk1"/>
              </a:buClr>
              <a:buSzPts val="1544"/>
              <a:buFont typeface="Arial"/>
              <a:buChar char="●"/>
            </a:pPr>
            <a:r>
              <a:rPr b="0" i="0" lang="en" sz="2600" u="none" cap="none" strike="noStrike">
                <a:solidFill>
                  <a:schemeClr val="dk1"/>
                </a:solidFill>
                <a:latin typeface="Times New Roman"/>
                <a:ea typeface="Times New Roman"/>
                <a:cs typeface="Times New Roman"/>
                <a:sym typeface="Times New Roman"/>
              </a:rPr>
              <a:t>A sudden transition is impossible; technologies and approaches are evolving.</a:t>
            </a:r>
            <a:endParaRPr/>
          </a:p>
          <a:p>
            <a:pPr indent="-342900" lvl="0" marL="342900" marR="0" rtl="0" algn="l">
              <a:lnSpc>
                <a:spcPct val="100000"/>
              </a:lnSpc>
              <a:spcBef>
                <a:spcPts val="640"/>
              </a:spcBef>
              <a:spcAft>
                <a:spcPts val="0"/>
              </a:spcAft>
              <a:buClr>
                <a:schemeClr val="dk1"/>
              </a:buClr>
              <a:buSzPts val="1544"/>
              <a:buFont typeface="Arial"/>
              <a:buChar char="●"/>
            </a:pPr>
            <a:r>
              <a:rPr b="0" i="0" lang="en" sz="2600" u="none" cap="none" strike="noStrike">
                <a:solidFill>
                  <a:schemeClr val="dk1"/>
                </a:solidFill>
                <a:latin typeface="Times New Roman"/>
                <a:ea typeface="Times New Roman"/>
                <a:cs typeface="Times New Roman"/>
                <a:sym typeface="Times New Roman"/>
              </a:rPr>
              <a:t>For now, some amout of conventional sources will be required to meet the demand, but they must be gradually phased out.</a:t>
            </a:r>
            <a:endParaRPr/>
          </a:p>
          <a:p>
            <a:pPr indent="-264716" lvl="1" marL="792163" marR="0" rtl="0" algn="l">
              <a:lnSpc>
                <a:spcPct val="100000"/>
              </a:lnSpc>
              <a:spcBef>
                <a:spcPts val="640"/>
              </a:spcBef>
              <a:spcAft>
                <a:spcPts val="0"/>
              </a:spcAft>
              <a:buClr>
                <a:schemeClr val="dk1"/>
              </a:buClr>
              <a:buSzPts val="1306"/>
              <a:buFont typeface="Arial"/>
              <a:buNone/>
            </a:pPr>
            <a:r>
              <a:t/>
            </a:r>
            <a:endParaRPr b="0" i="0" sz="2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9" name="Shape 769"/>
        <p:cNvGrpSpPr/>
        <p:nvPr/>
      </p:nvGrpSpPr>
      <p:grpSpPr>
        <a:xfrm>
          <a:off x="0" y="0"/>
          <a:ext cx="0" cy="0"/>
          <a:chOff x="0" y="0"/>
          <a:chExt cx="0" cy="0"/>
        </a:xfrm>
      </p:grpSpPr>
      <p:sp>
        <p:nvSpPr>
          <p:cNvPr id="770" name="Google Shape;770;p108"/>
          <p:cNvSpPr txBox="1"/>
          <p:nvPr>
            <p:ph type="title"/>
          </p:nvPr>
        </p:nvSpPr>
        <p:spPr>
          <a:xfrm>
            <a:off x="220250" y="122250"/>
            <a:ext cx="8618999" cy="76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1105B1"/>
              </a:buClr>
              <a:buFont typeface="Arial"/>
              <a:buNone/>
            </a:pPr>
            <a:r>
              <a:rPr b="1" i="0" lang="en" sz="3600" u="none" cap="none" strike="noStrike">
                <a:solidFill>
                  <a:srgbClr val="1105B1"/>
                </a:solidFill>
                <a:latin typeface="Arial"/>
                <a:ea typeface="Arial"/>
                <a:cs typeface="Arial"/>
                <a:sym typeface="Arial"/>
              </a:rPr>
              <a:t>Energy saved is energy generated!</a:t>
            </a:r>
            <a:endParaRPr b="1" i="0" sz="3600" u="none" cap="none" strike="noStrike">
              <a:solidFill>
                <a:srgbClr val="1105B1"/>
              </a:solidFill>
              <a:latin typeface="Arial"/>
              <a:ea typeface="Arial"/>
              <a:cs typeface="Arial"/>
              <a:sym typeface="Arial"/>
            </a:endParaRPr>
          </a:p>
        </p:txBody>
      </p:sp>
      <p:sp>
        <p:nvSpPr>
          <p:cNvPr id="771" name="Google Shape;771;p108"/>
          <p:cNvSpPr txBox="1"/>
          <p:nvPr>
            <p:ph idx="1" type="body"/>
          </p:nvPr>
        </p:nvSpPr>
        <p:spPr>
          <a:xfrm>
            <a:off x="46500" y="985200"/>
            <a:ext cx="9043800" cy="5582700"/>
          </a:xfrm>
          <a:prstGeom prst="rect">
            <a:avLst/>
          </a:prstGeom>
          <a:noFill/>
          <a:ln>
            <a:noFill/>
          </a:ln>
        </p:spPr>
        <p:txBody>
          <a:bodyPr anchorCtr="0" anchor="t" bIns="91425" lIns="91425" spcFirstLastPara="1" rIns="91425" wrap="square" tIns="91425">
            <a:noAutofit/>
          </a:bodyPr>
          <a:lstStyle/>
          <a:p>
            <a:pPr indent="-342900" lvl="0" marL="342900" marR="0" rtl="0" algn="l">
              <a:lnSpc>
                <a:spcPct val="100000"/>
              </a:lnSpc>
              <a:spcBef>
                <a:spcPts val="0"/>
              </a:spcBef>
              <a:spcAft>
                <a:spcPts val="0"/>
              </a:spcAft>
              <a:buClr>
                <a:schemeClr val="dk1"/>
              </a:buClr>
              <a:buSzPts val="1544"/>
              <a:buFont typeface="Arial"/>
              <a:buChar char="●"/>
            </a:pPr>
            <a:r>
              <a:rPr b="0" i="0" lang="en" sz="2600" u="none" cap="none" strike="noStrike">
                <a:solidFill>
                  <a:schemeClr val="dk1"/>
                </a:solidFill>
                <a:latin typeface="Times New Roman"/>
                <a:ea typeface="Times New Roman"/>
                <a:cs typeface="Times New Roman"/>
                <a:sym typeface="Times New Roman"/>
              </a:rPr>
              <a:t>Until then we must immediately and drastically reduce current energy use.</a:t>
            </a:r>
            <a:endParaRPr/>
          </a:p>
          <a:p>
            <a:pPr indent="-347663" lvl="1" marL="792163" marR="0" rtl="0" algn="l">
              <a:lnSpc>
                <a:spcPct val="100000"/>
              </a:lnSpc>
              <a:spcBef>
                <a:spcPts val="640"/>
              </a:spcBef>
              <a:spcAft>
                <a:spcPts val="0"/>
              </a:spcAft>
              <a:buClr>
                <a:schemeClr val="dk1"/>
              </a:buClr>
              <a:buSzPts val="1306"/>
              <a:buFont typeface="Arial"/>
              <a:buChar char="●"/>
            </a:pPr>
            <a:r>
              <a:rPr b="0" i="0" lang="en" sz="2200" u="none" cap="none" strike="noStrike">
                <a:solidFill>
                  <a:schemeClr val="dk1"/>
                </a:solidFill>
                <a:latin typeface="Times New Roman"/>
                <a:ea typeface="Times New Roman"/>
                <a:cs typeface="Times New Roman"/>
                <a:sym typeface="Times New Roman"/>
              </a:rPr>
              <a:t>Managing demand is as important as managing supply.</a:t>
            </a:r>
            <a:endParaRPr/>
          </a:p>
          <a:p>
            <a:pPr indent="-347663" lvl="1" marL="792163" marR="0" rtl="0" algn="l">
              <a:lnSpc>
                <a:spcPct val="100000"/>
              </a:lnSpc>
              <a:spcBef>
                <a:spcPts val="640"/>
              </a:spcBef>
              <a:spcAft>
                <a:spcPts val="0"/>
              </a:spcAft>
              <a:buClr>
                <a:schemeClr val="dk1"/>
              </a:buClr>
              <a:buSzPts val="1306"/>
              <a:buFont typeface="Arial"/>
              <a:buChar char="●"/>
            </a:pPr>
            <a:r>
              <a:rPr b="0" i="0" lang="en" sz="2200" u="none" cap="none" strike="noStrike">
                <a:solidFill>
                  <a:schemeClr val="dk1"/>
                </a:solidFill>
                <a:latin typeface="Times New Roman"/>
                <a:ea typeface="Times New Roman"/>
                <a:cs typeface="Times New Roman"/>
                <a:sym typeface="Times New Roman"/>
              </a:rPr>
              <a:t>Conscious consumption of  direct energy and products (embodied energy)  and avoiding waste.</a:t>
            </a:r>
            <a:endParaRPr/>
          </a:p>
          <a:p>
            <a:pPr indent="-347663" lvl="1" marL="792163" marR="0" rtl="0" algn="l">
              <a:lnSpc>
                <a:spcPct val="100000"/>
              </a:lnSpc>
              <a:spcBef>
                <a:spcPts val="640"/>
              </a:spcBef>
              <a:spcAft>
                <a:spcPts val="0"/>
              </a:spcAft>
              <a:buClr>
                <a:schemeClr val="dk1"/>
              </a:buClr>
              <a:buSzPts val="1306"/>
              <a:buFont typeface="Arial"/>
              <a:buChar char="●"/>
            </a:pPr>
            <a:r>
              <a:rPr b="0" i="0" lang="en" sz="2200" u="none" cap="none" strike="noStrike">
                <a:solidFill>
                  <a:schemeClr val="dk1"/>
                </a:solidFill>
                <a:latin typeface="Times New Roman"/>
                <a:ea typeface="Times New Roman"/>
                <a:cs typeface="Times New Roman"/>
                <a:sym typeface="Times New Roman"/>
              </a:rPr>
              <a:t>Designing  processes, products and our lifestyles to need less energy is crucial.</a:t>
            </a:r>
            <a:endParaRPr/>
          </a:p>
          <a:p>
            <a:pPr indent="0" lvl="0" marL="0" marR="0" rtl="0" algn="l">
              <a:lnSpc>
                <a:spcPct val="100000"/>
              </a:lnSpc>
              <a:spcBef>
                <a:spcPts val="0"/>
              </a:spcBef>
              <a:spcAft>
                <a:spcPts val="0"/>
              </a:spcAft>
              <a:buClr>
                <a:srgbClr val="073763"/>
              </a:buClr>
              <a:buFont typeface="Arial"/>
              <a:buNone/>
            </a:pPr>
            <a:r>
              <a:t/>
            </a:r>
            <a:endParaRPr b="0" i="0" sz="2800" u="none" cap="none" strike="noStrike">
              <a:solidFill>
                <a:srgbClr val="073763"/>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light-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